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73" r:id="rId3"/>
    <p:sldId id="258" r:id="rId4"/>
    <p:sldId id="259" r:id="rId5"/>
    <p:sldId id="260" r:id="rId6"/>
    <p:sldId id="261" r:id="rId7"/>
    <p:sldId id="262" r:id="rId8"/>
    <p:sldId id="272" r:id="rId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9C3"/>
    <a:srgbClr val="EEECE1"/>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18" autoAdjust="0"/>
  </p:normalViewPr>
  <p:slideViewPr>
    <p:cSldViewPr>
      <p:cViewPr>
        <p:scale>
          <a:sx n="70" d="100"/>
          <a:sy n="70" d="100"/>
        </p:scale>
        <p:origin x="-282" y="-342"/>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18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A21E38-5FD1-4AE6-8E61-1CE6375C33F0}" type="datetimeFigureOut">
              <a:rPr kumimoji="1" lang="ja-JP" altLang="en-US" smtClean="0"/>
              <a:pPr/>
              <a:t>2012/4/25</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8DC6AB-BFD9-414A-ADB5-4ACDC9C63C9A}" type="slidenum">
              <a:rPr kumimoji="1" lang="ja-JP" altLang="en-US" smtClean="0"/>
              <a:pPr/>
              <a:t>‹#›</a:t>
            </a:fld>
            <a:endParaRPr kumimoji="1" lang="ja-JP" altLang="en-US"/>
          </a:p>
        </p:txBody>
      </p:sp>
    </p:spTree>
    <p:extLst>
      <p:ext uri="{BB962C8B-B14F-4D97-AF65-F5344CB8AC3E}">
        <p14:creationId xmlns:p14="http://schemas.microsoft.com/office/powerpoint/2010/main" val="3610061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2479A-EBD3-465A-A766-EC4080FF5485}" type="datetimeFigureOut">
              <a:rPr kumimoji="1" lang="ja-JP" altLang="en-US" smtClean="0"/>
              <a:pPr/>
              <a:t>2012/4/25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0686C-3D21-405C-A0B0-67952CCFA701}" type="slidenum">
              <a:rPr kumimoji="1" lang="ja-JP" altLang="en-US" smtClean="0"/>
              <a:pPr/>
              <a:t>‹#›</a:t>
            </a:fld>
            <a:endParaRPr kumimoji="1" lang="ja-JP" altLang="en-US"/>
          </a:p>
        </p:txBody>
      </p:sp>
    </p:spTree>
    <p:extLst>
      <p:ext uri="{BB962C8B-B14F-4D97-AF65-F5344CB8AC3E}">
        <p14:creationId xmlns:p14="http://schemas.microsoft.com/office/powerpoint/2010/main" val="935308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図 6" descr="沿岸写真2.JPG"/>
          <p:cNvPicPr>
            <a:picLocks noChangeAspect="1"/>
          </p:cNvPicPr>
          <p:nvPr userDrawn="1"/>
        </p:nvPicPr>
        <p:blipFill>
          <a:blip r:embed="rId2" cstate="print"/>
          <a:srcRect l="13708"/>
          <a:stretch>
            <a:fillRect/>
          </a:stretch>
        </p:blipFill>
        <p:spPr>
          <a:xfrm>
            <a:off x="0" y="548680"/>
            <a:ext cx="9144000" cy="6192688"/>
          </a:xfrm>
          <a:prstGeom prst="rect">
            <a:avLst/>
          </a:prstGeom>
        </p:spPr>
      </p:pic>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C9DFA27-6DF8-419E-AA20-2DF587E7A234}" type="datetimeFigureOut">
              <a:rPr kumimoji="1" lang="ja-JP" altLang="en-US" smtClean="0"/>
              <a:pPr/>
              <a:t>2012/4/25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F754C5-DA24-41DC-BBED-7961570ABC9C}" type="slidenum">
              <a:rPr kumimoji="1" lang="ja-JP" altLang="en-US" smtClean="0"/>
              <a:pPr/>
              <a:t>‹#›</a:t>
            </a:fld>
            <a:endParaRPr kumimoji="1" lang="ja-JP" altLang="en-US"/>
          </a:p>
        </p:txBody>
      </p:sp>
      <p:pic>
        <p:nvPicPr>
          <p:cNvPr id="10" name="図 9" descr="ロゴ_02.png"/>
          <p:cNvPicPr>
            <a:picLocks noChangeAspect="1"/>
          </p:cNvPicPr>
          <p:nvPr userDrawn="1"/>
        </p:nvPicPr>
        <p:blipFill>
          <a:blip r:embed="rId3" cstate="print"/>
          <a:stretch>
            <a:fillRect/>
          </a:stretch>
        </p:blipFill>
        <p:spPr>
          <a:xfrm>
            <a:off x="5868144" y="116632"/>
            <a:ext cx="3194269" cy="360040"/>
          </a:xfrm>
          <a:prstGeom prst="rect">
            <a:avLst/>
          </a:prstGeom>
        </p:spPr>
      </p:pic>
    </p:spTree>
    <p:extLst>
      <p:ext uri="{BB962C8B-B14F-4D97-AF65-F5344CB8AC3E}">
        <p14:creationId xmlns:p14="http://schemas.microsoft.com/office/powerpoint/2010/main" val="265519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9DFA27-6DF8-419E-AA20-2DF587E7A234}" type="datetimeFigureOut">
              <a:rPr kumimoji="1" lang="ja-JP" altLang="en-US" smtClean="0"/>
              <a:pPr/>
              <a:t>2012/4/25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F754C5-DA24-41DC-BBED-7961570ABC9C}" type="slidenum">
              <a:rPr kumimoji="1" lang="ja-JP" altLang="en-US" smtClean="0"/>
              <a:pPr/>
              <a:t>‹#›</a:t>
            </a:fld>
            <a:endParaRPr kumimoji="1" lang="ja-JP" altLang="en-US"/>
          </a:p>
        </p:txBody>
      </p:sp>
    </p:spTree>
    <p:extLst>
      <p:ext uri="{BB962C8B-B14F-4D97-AF65-F5344CB8AC3E}">
        <p14:creationId xmlns:p14="http://schemas.microsoft.com/office/powerpoint/2010/main" val="258600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9DFA27-6DF8-419E-AA20-2DF587E7A234}" type="datetimeFigureOut">
              <a:rPr kumimoji="1" lang="ja-JP" altLang="en-US" smtClean="0"/>
              <a:pPr/>
              <a:t>2012/4/25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F754C5-DA24-41DC-BBED-7961570ABC9C}" type="slidenum">
              <a:rPr kumimoji="1" lang="ja-JP" altLang="en-US" smtClean="0"/>
              <a:pPr/>
              <a:t>‹#›</a:t>
            </a:fld>
            <a:endParaRPr kumimoji="1" lang="ja-JP" altLang="en-US"/>
          </a:p>
        </p:txBody>
      </p:sp>
    </p:spTree>
    <p:extLst>
      <p:ext uri="{BB962C8B-B14F-4D97-AF65-F5344CB8AC3E}">
        <p14:creationId xmlns:p14="http://schemas.microsoft.com/office/powerpoint/2010/main" val="130971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720080"/>
          </a:xfrm>
        </p:spPr>
        <p:txBody>
          <a:bodyPr>
            <a:normAutofit/>
          </a:bodyPr>
          <a:lstStyle>
            <a:lvl1pPr>
              <a:defRPr sz="3200"/>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340768"/>
            <a:ext cx="8229600" cy="4785395"/>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9C9DFA27-6DF8-419E-AA20-2DF587E7A234}" type="datetimeFigureOut">
              <a:rPr kumimoji="1" lang="ja-JP" altLang="en-US" smtClean="0"/>
              <a:pPr/>
              <a:t>2012/4/25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F754C5-DA24-41DC-BBED-7961570ABC9C}" type="slidenum">
              <a:rPr kumimoji="1" lang="ja-JP" altLang="en-US" smtClean="0"/>
              <a:pPr/>
              <a:t>‹#›</a:t>
            </a:fld>
            <a:endParaRPr kumimoji="1" lang="ja-JP" altLang="en-US"/>
          </a:p>
        </p:txBody>
      </p:sp>
      <p:pic>
        <p:nvPicPr>
          <p:cNvPr id="9" name="図 8" descr="ロゴ_02.png"/>
          <p:cNvPicPr>
            <a:picLocks noChangeAspect="1"/>
          </p:cNvPicPr>
          <p:nvPr userDrawn="1"/>
        </p:nvPicPr>
        <p:blipFill>
          <a:blip r:embed="rId2" cstate="print"/>
          <a:stretch>
            <a:fillRect/>
          </a:stretch>
        </p:blipFill>
        <p:spPr>
          <a:xfrm>
            <a:off x="5868144" y="116632"/>
            <a:ext cx="3194269" cy="360040"/>
          </a:xfrm>
          <a:prstGeom prst="rect">
            <a:avLst/>
          </a:prstGeom>
        </p:spPr>
      </p:pic>
    </p:spTree>
    <p:extLst>
      <p:ext uri="{BB962C8B-B14F-4D97-AF65-F5344CB8AC3E}">
        <p14:creationId xmlns:p14="http://schemas.microsoft.com/office/powerpoint/2010/main" val="247162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C9DFA27-6DF8-419E-AA20-2DF587E7A234}" type="datetimeFigureOut">
              <a:rPr kumimoji="1" lang="ja-JP" altLang="en-US" smtClean="0"/>
              <a:pPr/>
              <a:t>2012/4/25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F754C5-DA24-41DC-BBED-7961570ABC9C}" type="slidenum">
              <a:rPr kumimoji="1" lang="ja-JP" altLang="en-US" smtClean="0"/>
              <a:pPr/>
              <a:t>‹#›</a:t>
            </a:fld>
            <a:endParaRPr kumimoji="1" lang="ja-JP" altLang="en-US"/>
          </a:p>
        </p:txBody>
      </p:sp>
    </p:spTree>
    <p:extLst>
      <p:ext uri="{BB962C8B-B14F-4D97-AF65-F5344CB8AC3E}">
        <p14:creationId xmlns:p14="http://schemas.microsoft.com/office/powerpoint/2010/main" val="357561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C9DFA27-6DF8-419E-AA20-2DF587E7A234}" type="datetimeFigureOut">
              <a:rPr kumimoji="1" lang="ja-JP" altLang="en-US" smtClean="0"/>
              <a:pPr/>
              <a:t>2012/4/25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F754C5-DA24-41DC-BBED-7961570ABC9C}" type="slidenum">
              <a:rPr kumimoji="1" lang="ja-JP" altLang="en-US" smtClean="0"/>
              <a:pPr/>
              <a:t>‹#›</a:t>
            </a:fld>
            <a:endParaRPr kumimoji="1" lang="ja-JP" altLang="en-US"/>
          </a:p>
        </p:txBody>
      </p:sp>
    </p:spTree>
    <p:extLst>
      <p:ext uri="{BB962C8B-B14F-4D97-AF65-F5344CB8AC3E}">
        <p14:creationId xmlns:p14="http://schemas.microsoft.com/office/powerpoint/2010/main" val="24858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C9DFA27-6DF8-419E-AA20-2DF587E7A234}" type="datetimeFigureOut">
              <a:rPr kumimoji="1" lang="ja-JP" altLang="en-US" smtClean="0"/>
              <a:pPr/>
              <a:t>2012/4/25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FF754C5-DA24-41DC-BBED-7961570ABC9C}" type="slidenum">
              <a:rPr kumimoji="1" lang="ja-JP" altLang="en-US" smtClean="0"/>
              <a:pPr/>
              <a:t>‹#›</a:t>
            </a:fld>
            <a:endParaRPr kumimoji="1" lang="ja-JP" altLang="en-US"/>
          </a:p>
        </p:txBody>
      </p:sp>
    </p:spTree>
    <p:extLst>
      <p:ext uri="{BB962C8B-B14F-4D97-AF65-F5344CB8AC3E}">
        <p14:creationId xmlns:p14="http://schemas.microsoft.com/office/powerpoint/2010/main" val="175284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C9DFA27-6DF8-419E-AA20-2DF587E7A234}" type="datetimeFigureOut">
              <a:rPr kumimoji="1" lang="ja-JP" altLang="en-US" smtClean="0"/>
              <a:pPr/>
              <a:t>2012/4/25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FF754C5-DA24-41DC-BBED-7961570ABC9C}" type="slidenum">
              <a:rPr kumimoji="1" lang="ja-JP" altLang="en-US" smtClean="0"/>
              <a:pPr/>
              <a:t>‹#›</a:t>
            </a:fld>
            <a:endParaRPr kumimoji="1" lang="ja-JP" altLang="en-US"/>
          </a:p>
        </p:txBody>
      </p:sp>
    </p:spTree>
    <p:extLst>
      <p:ext uri="{BB962C8B-B14F-4D97-AF65-F5344CB8AC3E}">
        <p14:creationId xmlns:p14="http://schemas.microsoft.com/office/powerpoint/2010/main" val="15164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C9DFA27-6DF8-419E-AA20-2DF587E7A234}" type="datetimeFigureOut">
              <a:rPr kumimoji="1" lang="ja-JP" altLang="en-US" smtClean="0"/>
              <a:pPr/>
              <a:t>2012/4/25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FF754C5-DA24-41DC-BBED-7961570ABC9C}" type="slidenum">
              <a:rPr kumimoji="1" lang="ja-JP" altLang="en-US" smtClean="0"/>
              <a:pPr/>
              <a:t>‹#›</a:t>
            </a:fld>
            <a:endParaRPr kumimoji="1" lang="ja-JP" altLang="en-US"/>
          </a:p>
        </p:txBody>
      </p:sp>
    </p:spTree>
    <p:extLst>
      <p:ext uri="{BB962C8B-B14F-4D97-AF65-F5344CB8AC3E}">
        <p14:creationId xmlns:p14="http://schemas.microsoft.com/office/powerpoint/2010/main" val="47333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9DFA27-6DF8-419E-AA20-2DF587E7A234}" type="datetimeFigureOut">
              <a:rPr kumimoji="1" lang="ja-JP" altLang="en-US" smtClean="0"/>
              <a:pPr/>
              <a:t>2012/4/25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F754C5-DA24-41DC-BBED-7961570ABC9C}" type="slidenum">
              <a:rPr kumimoji="1" lang="ja-JP" altLang="en-US" smtClean="0"/>
              <a:pPr/>
              <a:t>‹#›</a:t>
            </a:fld>
            <a:endParaRPr kumimoji="1" lang="ja-JP" altLang="en-US"/>
          </a:p>
        </p:txBody>
      </p:sp>
    </p:spTree>
    <p:extLst>
      <p:ext uri="{BB962C8B-B14F-4D97-AF65-F5344CB8AC3E}">
        <p14:creationId xmlns:p14="http://schemas.microsoft.com/office/powerpoint/2010/main" val="84692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9DFA27-6DF8-419E-AA20-2DF587E7A234}" type="datetimeFigureOut">
              <a:rPr kumimoji="1" lang="ja-JP" altLang="en-US" smtClean="0"/>
              <a:pPr/>
              <a:t>2012/4/25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F754C5-DA24-41DC-BBED-7961570ABC9C}" type="slidenum">
              <a:rPr kumimoji="1" lang="ja-JP" altLang="en-US" smtClean="0"/>
              <a:pPr/>
              <a:t>‹#›</a:t>
            </a:fld>
            <a:endParaRPr kumimoji="1" lang="ja-JP" altLang="en-US"/>
          </a:p>
        </p:txBody>
      </p:sp>
    </p:spTree>
    <p:extLst>
      <p:ext uri="{BB962C8B-B14F-4D97-AF65-F5344CB8AC3E}">
        <p14:creationId xmlns:p14="http://schemas.microsoft.com/office/powerpoint/2010/main" val="87436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DFA27-6DF8-419E-AA20-2DF587E7A234}" type="datetimeFigureOut">
              <a:rPr kumimoji="1" lang="ja-JP" altLang="en-US" smtClean="0"/>
              <a:pPr/>
              <a:t>2012/4/25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54C5-DA24-41DC-BBED-7961570ABC9C}" type="slidenum">
              <a:rPr kumimoji="1" lang="ja-JP" altLang="en-US" smtClean="0"/>
              <a:pPr/>
              <a:t>‹#›</a:t>
            </a:fld>
            <a:endParaRPr kumimoji="1" lang="ja-JP" altLang="en-US"/>
          </a:p>
        </p:txBody>
      </p:sp>
    </p:spTree>
    <p:extLst>
      <p:ext uri="{BB962C8B-B14F-4D97-AF65-F5344CB8AC3E}">
        <p14:creationId xmlns:p14="http://schemas.microsoft.com/office/powerpoint/2010/main" val="2372702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www.oceanpowermagazine.net/2010/11/30/repower-systems-ag-signs-295-mw-contract-for-thornton-bank-offshore-wind-farm/"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130425"/>
            <a:ext cx="8496944" cy="1470025"/>
          </a:xfrm>
        </p:spPr>
        <p:txBody>
          <a:bodyPr>
            <a:normAutofit/>
          </a:bodyPr>
          <a:lstStyle/>
          <a:p>
            <a:r>
              <a:rPr kumimoji="1" lang="ja-JP" altLang="en-US" sz="3600" dirty="0" smtClean="0"/>
              <a:t>海洋基本計画の見直しに向けた要望・提案（説明資料）</a:t>
            </a:r>
            <a:endParaRPr kumimoji="1" lang="ja-JP" altLang="en-US" sz="3600" dirty="0"/>
          </a:p>
        </p:txBody>
      </p:sp>
      <p:sp>
        <p:nvSpPr>
          <p:cNvPr id="3" name="サブタイトル 2"/>
          <p:cNvSpPr>
            <a:spLocks noGrp="1"/>
          </p:cNvSpPr>
          <p:nvPr>
            <p:ph type="subTitle" idx="1"/>
          </p:nvPr>
        </p:nvSpPr>
        <p:spPr>
          <a:xfrm>
            <a:off x="1371600" y="3861048"/>
            <a:ext cx="6400800" cy="1777752"/>
          </a:xfrm>
        </p:spPr>
        <p:txBody>
          <a:bodyPr>
            <a:normAutofit fontScale="92500" lnSpcReduction="10000"/>
          </a:bodyPr>
          <a:lstStyle/>
          <a:p>
            <a:r>
              <a:rPr kumimoji="1" lang="ja-JP" altLang="en-US" sz="2800" dirty="0" smtClean="0">
                <a:solidFill>
                  <a:schemeClr val="tx1"/>
                </a:solidFill>
              </a:rPr>
              <a:t>平成</a:t>
            </a:r>
            <a:r>
              <a:rPr kumimoji="1" lang="en-US" altLang="ja-JP" sz="2800" dirty="0" smtClean="0">
                <a:solidFill>
                  <a:schemeClr val="tx1"/>
                </a:solidFill>
              </a:rPr>
              <a:t>24</a:t>
            </a:r>
            <a:r>
              <a:rPr kumimoji="1" lang="ja-JP" altLang="en-US" sz="2800" dirty="0" smtClean="0">
                <a:solidFill>
                  <a:schemeClr val="tx1"/>
                </a:solidFill>
              </a:rPr>
              <a:t>年</a:t>
            </a:r>
            <a:r>
              <a:rPr kumimoji="1" lang="en-US" altLang="ja-JP" sz="2800" dirty="0" smtClean="0">
                <a:solidFill>
                  <a:schemeClr val="tx1"/>
                </a:solidFill>
              </a:rPr>
              <a:t>4</a:t>
            </a:r>
            <a:r>
              <a:rPr kumimoji="1" lang="ja-JP" altLang="en-US" sz="2800" dirty="0" smtClean="0">
                <a:solidFill>
                  <a:schemeClr val="tx1"/>
                </a:solidFill>
              </a:rPr>
              <a:t>月</a:t>
            </a:r>
            <a:r>
              <a:rPr kumimoji="1" lang="en-US" altLang="ja-JP" sz="2800" dirty="0" smtClean="0">
                <a:solidFill>
                  <a:schemeClr val="tx1"/>
                </a:solidFill>
              </a:rPr>
              <a:t>25</a:t>
            </a:r>
            <a:r>
              <a:rPr kumimoji="1" lang="ja-JP" altLang="en-US" sz="2800" dirty="0" smtClean="0">
                <a:solidFill>
                  <a:schemeClr val="tx1"/>
                </a:solidFill>
              </a:rPr>
              <a:t>日</a:t>
            </a:r>
            <a:endParaRPr kumimoji="1" lang="en-US" altLang="ja-JP" sz="2800" dirty="0" smtClean="0">
              <a:solidFill>
                <a:schemeClr val="tx1"/>
              </a:solidFill>
            </a:endParaRPr>
          </a:p>
          <a:p>
            <a:endParaRPr kumimoji="1" lang="en-US" altLang="ja-JP" sz="2800" dirty="0" smtClean="0">
              <a:solidFill>
                <a:schemeClr val="tx1"/>
              </a:solidFill>
            </a:endParaRPr>
          </a:p>
          <a:p>
            <a:r>
              <a:rPr lang="ja-JP" altLang="en-US" sz="2800" dirty="0" smtClean="0">
                <a:solidFill>
                  <a:schemeClr val="tx1"/>
                </a:solidFill>
              </a:rPr>
              <a:t>（社）日本建設業連合会</a:t>
            </a:r>
            <a:endParaRPr lang="en-US" altLang="ja-JP" sz="2800" dirty="0" smtClean="0">
              <a:solidFill>
                <a:schemeClr val="tx1"/>
              </a:solidFill>
            </a:endParaRPr>
          </a:p>
          <a:p>
            <a:r>
              <a:rPr kumimoji="1" lang="ja-JP" altLang="en-US" sz="2800" dirty="0">
                <a:solidFill>
                  <a:schemeClr val="tx1"/>
                </a:solidFill>
              </a:rPr>
              <a:t>海洋</a:t>
            </a:r>
            <a:r>
              <a:rPr kumimoji="1" lang="ja-JP" altLang="en-US" sz="2800" dirty="0" smtClean="0">
                <a:solidFill>
                  <a:schemeClr val="tx1"/>
                </a:solidFill>
              </a:rPr>
              <a:t>開発委員長　　柿谷達雄</a:t>
            </a:r>
            <a:endParaRPr kumimoji="1" lang="ja-JP" altLang="en-US" sz="2800" dirty="0">
              <a:solidFill>
                <a:schemeClr val="tx1"/>
              </a:solidFill>
            </a:endParaRPr>
          </a:p>
        </p:txBody>
      </p:sp>
    </p:spTree>
    <p:extLst>
      <p:ext uri="{BB962C8B-B14F-4D97-AF65-F5344CB8AC3E}">
        <p14:creationId xmlns:p14="http://schemas.microsoft.com/office/powerpoint/2010/main" val="259599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80222" y="404664"/>
            <a:ext cx="8229600" cy="648072"/>
          </a:xfrm>
        </p:spPr>
        <p:txBody>
          <a:bodyPr>
            <a:normAutofit/>
          </a:bodyPr>
          <a:lstStyle/>
          <a:p>
            <a:r>
              <a:rPr kumimoji="1" lang="ja-JP" altLang="en-US" dirty="0" smtClean="0"/>
              <a:t>（社）日本建設業連合会について</a:t>
            </a:r>
            <a:endParaRPr kumimoji="1" lang="ja-JP" altLang="en-US" dirty="0"/>
          </a:p>
        </p:txBody>
      </p:sp>
      <p:sp>
        <p:nvSpPr>
          <p:cNvPr id="12" name="コンテンツ プレースホルダー 11"/>
          <p:cNvSpPr>
            <a:spLocks noGrp="1"/>
          </p:cNvSpPr>
          <p:nvPr>
            <p:ph idx="1"/>
          </p:nvPr>
        </p:nvSpPr>
        <p:spPr>
          <a:xfrm>
            <a:off x="251520" y="980728"/>
            <a:ext cx="8651304" cy="3384376"/>
          </a:xfrm>
        </p:spPr>
        <p:txBody>
          <a:bodyPr>
            <a:noAutofit/>
          </a:bodyPr>
          <a:lstStyle/>
          <a:p>
            <a:r>
              <a:rPr kumimoji="1" lang="ja-JP" altLang="en-US" sz="1800" dirty="0" smtClean="0">
                <a:latin typeface="+mj-ea"/>
                <a:ea typeface="+mj-ea"/>
              </a:rPr>
              <a:t>全国的に総合建設業を営む企業等で構成する団体（略称　日建連）</a:t>
            </a:r>
            <a:endParaRPr kumimoji="1" lang="en-US" altLang="ja-JP" sz="1800" dirty="0" smtClean="0">
              <a:latin typeface="+mj-ea"/>
              <a:ea typeface="+mj-ea"/>
            </a:endParaRPr>
          </a:p>
          <a:p>
            <a:r>
              <a:rPr lang="ja-JP" altLang="en-US" sz="1800" dirty="0">
                <a:latin typeface="+mj-ea"/>
                <a:ea typeface="+mj-ea"/>
              </a:rPr>
              <a:t>建設</a:t>
            </a:r>
            <a:r>
              <a:rPr lang="ja-JP" altLang="en-US" sz="1800" dirty="0" smtClean="0">
                <a:latin typeface="+mj-ea"/>
                <a:ea typeface="+mj-ea"/>
              </a:rPr>
              <a:t>産業の抱える諸課題の解決、技術の向上等を図ることにより、国民生活と産業活動の基盤の充実に寄与することを目的</a:t>
            </a:r>
            <a:endParaRPr lang="en-US" altLang="ja-JP" sz="1800" dirty="0" smtClean="0">
              <a:latin typeface="+mj-ea"/>
              <a:ea typeface="+mj-ea"/>
            </a:endParaRPr>
          </a:p>
          <a:p>
            <a:r>
              <a:rPr kumimoji="1" lang="ja-JP" altLang="en-US" sz="1800" dirty="0" smtClean="0">
                <a:latin typeface="+mj-ea"/>
                <a:ea typeface="+mj-ea"/>
              </a:rPr>
              <a:t>平成</a:t>
            </a:r>
            <a:r>
              <a:rPr kumimoji="1" lang="en-US" altLang="ja-JP" sz="1800" dirty="0" smtClean="0">
                <a:latin typeface="+mj-ea"/>
                <a:ea typeface="+mj-ea"/>
              </a:rPr>
              <a:t>23</a:t>
            </a:r>
            <a:r>
              <a:rPr kumimoji="1" lang="ja-JP" altLang="en-US" sz="1800" dirty="0" smtClean="0">
                <a:latin typeface="+mj-ea"/>
                <a:ea typeface="+mj-ea"/>
              </a:rPr>
              <a:t>年</a:t>
            </a:r>
            <a:r>
              <a:rPr kumimoji="1" lang="en-US" altLang="ja-JP" sz="1800" dirty="0" smtClean="0">
                <a:latin typeface="+mj-ea"/>
                <a:ea typeface="+mj-ea"/>
              </a:rPr>
              <a:t>4</a:t>
            </a:r>
            <a:r>
              <a:rPr kumimoji="1" lang="ja-JP" altLang="en-US" sz="1800" dirty="0" smtClean="0">
                <a:latin typeface="+mj-ea"/>
                <a:ea typeface="+mj-ea"/>
              </a:rPr>
              <a:t>月に、日本建設業団体連合会、日本土木工業協会及び建築業協会の</a:t>
            </a:r>
            <a:r>
              <a:rPr kumimoji="1" lang="en-US" altLang="ja-JP" sz="1800" dirty="0" smtClean="0">
                <a:latin typeface="+mj-ea"/>
                <a:ea typeface="+mj-ea"/>
              </a:rPr>
              <a:t>3</a:t>
            </a:r>
            <a:r>
              <a:rPr kumimoji="1" lang="ja-JP" altLang="en-US" sz="1800" dirty="0" smtClean="0">
                <a:latin typeface="+mj-ea"/>
                <a:ea typeface="+mj-ea"/>
              </a:rPr>
              <a:t>団体が合併して発足</a:t>
            </a:r>
            <a:endParaRPr kumimoji="1" lang="en-US" altLang="ja-JP" sz="1800" dirty="0" smtClean="0">
              <a:latin typeface="+mj-ea"/>
              <a:ea typeface="+mj-ea"/>
            </a:endParaRPr>
          </a:p>
          <a:p>
            <a:r>
              <a:rPr lang="ja-JP" altLang="en-US" sz="1800" dirty="0">
                <a:latin typeface="+mj-ea"/>
                <a:ea typeface="+mj-ea"/>
              </a:rPr>
              <a:t>法人</a:t>
            </a:r>
            <a:r>
              <a:rPr lang="ja-JP" altLang="en-US" sz="1800" dirty="0" smtClean="0">
                <a:latin typeface="+mj-ea"/>
                <a:ea typeface="+mj-ea"/>
              </a:rPr>
              <a:t>会員</a:t>
            </a:r>
            <a:r>
              <a:rPr lang="en-US" altLang="ja-JP" sz="1800" dirty="0" smtClean="0">
                <a:latin typeface="+mj-ea"/>
                <a:ea typeface="+mj-ea"/>
              </a:rPr>
              <a:t>144</a:t>
            </a:r>
            <a:r>
              <a:rPr lang="ja-JP" altLang="en-US" sz="1800" dirty="0" smtClean="0">
                <a:latin typeface="+mj-ea"/>
                <a:ea typeface="+mj-ea"/>
              </a:rPr>
              <a:t>社、団体会員</a:t>
            </a:r>
            <a:r>
              <a:rPr lang="en-US" altLang="ja-JP" sz="1800" dirty="0" smtClean="0">
                <a:latin typeface="+mj-ea"/>
                <a:ea typeface="+mj-ea"/>
              </a:rPr>
              <a:t>5</a:t>
            </a:r>
            <a:r>
              <a:rPr lang="ja-JP" altLang="en-US" sz="1800" dirty="0" smtClean="0">
                <a:latin typeface="+mj-ea"/>
                <a:ea typeface="+mj-ea"/>
              </a:rPr>
              <a:t>団体、特別会員</a:t>
            </a:r>
            <a:r>
              <a:rPr lang="en-US" altLang="ja-JP" sz="1800" dirty="0" smtClean="0">
                <a:latin typeface="+mj-ea"/>
                <a:ea typeface="+mj-ea"/>
              </a:rPr>
              <a:t>8</a:t>
            </a:r>
            <a:r>
              <a:rPr lang="ja-JP" altLang="en-US" sz="1800" dirty="0" smtClean="0">
                <a:latin typeface="+mj-ea"/>
                <a:ea typeface="+mj-ea"/>
              </a:rPr>
              <a:t>社（平成</a:t>
            </a:r>
            <a:r>
              <a:rPr lang="en-US" altLang="ja-JP" sz="1800" dirty="0" smtClean="0">
                <a:latin typeface="+mj-ea"/>
                <a:ea typeface="+mj-ea"/>
              </a:rPr>
              <a:t>23</a:t>
            </a:r>
            <a:r>
              <a:rPr lang="ja-JP" altLang="en-US" sz="1800" dirty="0" smtClean="0">
                <a:latin typeface="+mj-ea"/>
                <a:ea typeface="+mj-ea"/>
              </a:rPr>
              <a:t>年</a:t>
            </a:r>
            <a:r>
              <a:rPr lang="en-US" altLang="ja-JP" sz="1800" dirty="0" smtClean="0">
                <a:latin typeface="+mj-ea"/>
                <a:ea typeface="+mj-ea"/>
              </a:rPr>
              <a:t>4</a:t>
            </a:r>
            <a:r>
              <a:rPr lang="ja-JP" altLang="en-US" sz="1800" dirty="0" smtClean="0">
                <a:latin typeface="+mj-ea"/>
                <a:ea typeface="+mj-ea"/>
              </a:rPr>
              <a:t>月</a:t>
            </a:r>
            <a:r>
              <a:rPr lang="en-US" altLang="ja-JP" sz="1800" dirty="0" smtClean="0">
                <a:latin typeface="+mj-ea"/>
                <a:ea typeface="+mj-ea"/>
              </a:rPr>
              <a:t>1</a:t>
            </a:r>
            <a:r>
              <a:rPr lang="ja-JP" altLang="en-US" sz="1800" dirty="0" smtClean="0">
                <a:latin typeface="+mj-ea"/>
                <a:ea typeface="+mj-ea"/>
              </a:rPr>
              <a:t>日）</a:t>
            </a:r>
            <a:endParaRPr lang="en-US" altLang="ja-JP" sz="1800" dirty="0" smtClean="0">
              <a:latin typeface="+mj-ea"/>
              <a:ea typeface="+mj-ea"/>
            </a:endParaRPr>
          </a:p>
          <a:p>
            <a:r>
              <a:rPr lang="en-US" altLang="ja-JP" sz="1800" dirty="0" smtClean="0">
                <a:latin typeface="+mj-ea"/>
                <a:ea typeface="+mj-ea"/>
              </a:rPr>
              <a:t>26</a:t>
            </a:r>
            <a:r>
              <a:rPr lang="ja-JP" altLang="en-US" sz="1800" dirty="0" smtClean="0">
                <a:latin typeface="+mj-ea"/>
                <a:ea typeface="+mj-ea"/>
              </a:rPr>
              <a:t>の委員会を設置して活動</a:t>
            </a:r>
            <a:endParaRPr lang="en-US" altLang="ja-JP" sz="1800" dirty="0" smtClean="0">
              <a:latin typeface="+mj-ea"/>
              <a:ea typeface="+mj-ea"/>
            </a:endParaRPr>
          </a:p>
          <a:p>
            <a:r>
              <a:rPr lang="ja-JP" altLang="en-US" sz="1800" dirty="0" smtClean="0">
                <a:latin typeface="+mj-ea"/>
                <a:ea typeface="+mj-ea"/>
              </a:rPr>
              <a:t>「海洋」分野については、「海洋開発委員会」が担当</a:t>
            </a:r>
            <a:endParaRPr lang="en-US" altLang="ja-JP" sz="1800" dirty="0" smtClean="0">
              <a:latin typeface="+mj-ea"/>
              <a:ea typeface="+mj-ea"/>
            </a:endParaRPr>
          </a:p>
          <a:p>
            <a:r>
              <a:rPr lang="ja-JP" altLang="en-US" sz="1800" dirty="0" smtClean="0">
                <a:latin typeface="+mj-ea"/>
                <a:ea typeface="+mj-ea"/>
              </a:rPr>
              <a:t>海洋開発委員会では、旧（社）日本海洋開発建設協会の時代から、海洋における建設プロジェクトに対する技術支援、海洋の利用と保全のための諸課題に関する調査研究活動等を推進</a:t>
            </a:r>
            <a:endParaRPr lang="en-US" altLang="ja-JP" sz="1800" dirty="0" smtClean="0">
              <a:latin typeface="+mj-ea"/>
              <a:ea typeface="+mj-ea"/>
            </a:endParaRPr>
          </a:p>
          <a:p>
            <a:pPr marL="0" indent="0">
              <a:buNone/>
            </a:pPr>
            <a:endParaRPr kumimoji="1" lang="ja-JP" altLang="en-US" sz="1800" dirty="0">
              <a:latin typeface="+mj-ea"/>
              <a:ea typeface="+mj-ea"/>
            </a:endParaRPr>
          </a:p>
        </p:txBody>
      </p:sp>
      <p:sp>
        <p:nvSpPr>
          <p:cNvPr id="7" name="正方形/長方形 6"/>
          <p:cNvSpPr/>
          <p:nvPr/>
        </p:nvSpPr>
        <p:spPr>
          <a:xfrm>
            <a:off x="467544" y="5453608"/>
            <a:ext cx="2216459" cy="288032"/>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400" b="1" dirty="0" smtClean="0">
                <a:solidFill>
                  <a:srgbClr val="FFC000"/>
                </a:solidFill>
              </a:rPr>
              <a:t>（社）日本海洋開発建設協会</a:t>
            </a:r>
            <a:endParaRPr kumimoji="1" lang="ja-JP" altLang="en-US" sz="1400" b="1" dirty="0">
              <a:solidFill>
                <a:srgbClr val="FFC000"/>
              </a:solidFill>
            </a:endParaRPr>
          </a:p>
        </p:txBody>
      </p:sp>
      <p:sp>
        <p:nvSpPr>
          <p:cNvPr id="9" name="正方形/長方形 8"/>
          <p:cNvSpPr/>
          <p:nvPr/>
        </p:nvSpPr>
        <p:spPr>
          <a:xfrm>
            <a:off x="467544" y="5892080"/>
            <a:ext cx="2216459"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400" dirty="0" smtClean="0"/>
              <a:t>（社）日本鉄道建設業協会</a:t>
            </a:r>
            <a:endParaRPr kumimoji="1" lang="ja-JP" altLang="en-US" sz="1400" dirty="0"/>
          </a:p>
        </p:txBody>
      </p:sp>
      <p:sp>
        <p:nvSpPr>
          <p:cNvPr id="10" name="正方形/長方形 9"/>
          <p:cNvSpPr/>
          <p:nvPr/>
        </p:nvSpPr>
        <p:spPr>
          <a:xfrm>
            <a:off x="466666" y="6366929"/>
            <a:ext cx="2216459"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400" dirty="0" smtClean="0"/>
              <a:t>（社）日本電力建設業協会</a:t>
            </a:r>
            <a:endParaRPr kumimoji="1" lang="ja-JP" altLang="en-US" sz="1400" dirty="0"/>
          </a:p>
        </p:txBody>
      </p:sp>
      <p:sp>
        <p:nvSpPr>
          <p:cNvPr id="11" name="正方形/長方形 10"/>
          <p:cNvSpPr/>
          <p:nvPr/>
        </p:nvSpPr>
        <p:spPr>
          <a:xfrm>
            <a:off x="466666" y="5013176"/>
            <a:ext cx="2216459"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400" dirty="0" smtClean="0"/>
              <a:t>（社）日本土木工業協会</a:t>
            </a:r>
            <a:endParaRPr kumimoji="1" lang="ja-JP" altLang="en-US" sz="1400" dirty="0"/>
          </a:p>
        </p:txBody>
      </p:sp>
      <p:sp>
        <p:nvSpPr>
          <p:cNvPr id="13" name="正方形/長方形 12"/>
          <p:cNvSpPr/>
          <p:nvPr/>
        </p:nvSpPr>
        <p:spPr>
          <a:xfrm>
            <a:off x="3491880" y="5805264"/>
            <a:ext cx="190324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a:r>
              <a:rPr kumimoji="1" lang="ja-JP" altLang="en-US" sz="1400" dirty="0" smtClean="0"/>
              <a:t>（社）日本建設業</a:t>
            </a:r>
            <a:endParaRPr kumimoji="1" lang="en-US" altLang="ja-JP" sz="1400" dirty="0" smtClean="0"/>
          </a:p>
          <a:p>
            <a:pPr algn="ctr"/>
            <a:r>
              <a:rPr kumimoji="1" lang="ja-JP" altLang="en-US" sz="1400" dirty="0" smtClean="0"/>
              <a:t>団体連合会</a:t>
            </a:r>
            <a:endParaRPr kumimoji="1" lang="ja-JP" altLang="en-US" sz="1400" dirty="0"/>
          </a:p>
        </p:txBody>
      </p:sp>
      <p:sp>
        <p:nvSpPr>
          <p:cNvPr id="14" name="正方形/長方形 13"/>
          <p:cNvSpPr/>
          <p:nvPr/>
        </p:nvSpPr>
        <p:spPr>
          <a:xfrm>
            <a:off x="3491880" y="6381328"/>
            <a:ext cx="190324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a:r>
              <a:rPr kumimoji="1" lang="ja-JP" altLang="en-US" sz="1400" dirty="0" smtClean="0"/>
              <a:t>（社）建築業協会</a:t>
            </a:r>
            <a:endParaRPr kumimoji="1" lang="ja-JP" altLang="en-US" sz="1400" dirty="0"/>
          </a:p>
        </p:txBody>
      </p:sp>
      <p:sp>
        <p:nvSpPr>
          <p:cNvPr id="15" name="正方形/長方形 14"/>
          <p:cNvSpPr/>
          <p:nvPr/>
        </p:nvSpPr>
        <p:spPr>
          <a:xfrm>
            <a:off x="3491880" y="5165576"/>
            <a:ext cx="1872208" cy="288032"/>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a:r>
              <a:rPr kumimoji="1" lang="ja-JP" altLang="en-US" sz="1400" b="1" dirty="0" smtClean="0">
                <a:solidFill>
                  <a:srgbClr val="FFC000"/>
                </a:solidFill>
              </a:rPr>
              <a:t>（社）日本土木工業協会</a:t>
            </a:r>
            <a:endParaRPr kumimoji="1" lang="ja-JP" altLang="en-US" sz="1400" b="1" dirty="0">
              <a:solidFill>
                <a:srgbClr val="FFC000"/>
              </a:solidFill>
            </a:endParaRPr>
          </a:p>
        </p:txBody>
      </p:sp>
      <p:sp>
        <p:nvSpPr>
          <p:cNvPr id="16" name="正方形/長方形 15"/>
          <p:cNvSpPr/>
          <p:nvPr/>
        </p:nvSpPr>
        <p:spPr>
          <a:xfrm>
            <a:off x="6237392" y="5135900"/>
            <a:ext cx="2592288" cy="360040"/>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C000"/>
                </a:solidFill>
              </a:rPr>
              <a:t>（社）日本建設業連合会</a:t>
            </a:r>
            <a:endParaRPr kumimoji="1" lang="ja-JP" altLang="en-US" b="1" dirty="0">
              <a:solidFill>
                <a:srgbClr val="FFC000"/>
              </a:solidFill>
            </a:endParaRPr>
          </a:p>
        </p:txBody>
      </p:sp>
      <p:cxnSp>
        <p:nvCxnSpPr>
          <p:cNvPr id="17" name="直線コネクタ 16"/>
          <p:cNvCxnSpPr>
            <a:stCxn id="11" idx="3"/>
          </p:cNvCxnSpPr>
          <p:nvPr/>
        </p:nvCxnSpPr>
        <p:spPr>
          <a:xfrm>
            <a:off x="2683125" y="5157192"/>
            <a:ext cx="3046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7" idx="3"/>
          </p:cNvCxnSpPr>
          <p:nvPr/>
        </p:nvCxnSpPr>
        <p:spPr>
          <a:xfrm>
            <a:off x="2684003" y="5597624"/>
            <a:ext cx="3038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987824" y="5165576"/>
            <a:ext cx="0" cy="13453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9" idx="3"/>
          </p:cNvCxnSpPr>
          <p:nvPr/>
        </p:nvCxnSpPr>
        <p:spPr>
          <a:xfrm>
            <a:off x="2684003" y="6036096"/>
            <a:ext cx="3038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10" idx="3"/>
          </p:cNvCxnSpPr>
          <p:nvPr/>
        </p:nvCxnSpPr>
        <p:spPr>
          <a:xfrm>
            <a:off x="2683125" y="6510945"/>
            <a:ext cx="3046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endCxn id="15" idx="1"/>
          </p:cNvCxnSpPr>
          <p:nvPr/>
        </p:nvCxnSpPr>
        <p:spPr>
          <a:xfrm>
            <a:off x="2987824" y="5301208"/>
            <a:ext cx="504056" cy="83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15" idx="3"/>
            <a:endCxn id="16" idx="1"/>
          </p:cNvCxnSpPr>
          <p:nvPr/>
        </p:nvCxnSpPr>
        <p:spPr>
          <a:xfrm>
            <a:off x="5364088" y="5309592"/>
            <a:ext cx="873304" cy="63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652120" y="5309592"/>
            <a:ext cx="0" cy="12157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13" idx="3"/>
          </p:cNvCxnSpPr>
          <p:nvPr/>
        </p:nvCxnSpPr>
        <p:spPr>
          <a:xfrm>
            <a:off x="5395122" y="6021288"/>
            <a:ext cx="2569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14" idx="3"/>
          </p:cNvCxnSpPr>
          <p:nvPr/>
        </p:nvCxnSpPr>
        <p:spPr>
          <a:xfrm>
            <a:off x="5395122" y="6525344"/>
            <a:ext cx="25699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147523" y="4849415"/>
            <a:ext cx="1856525" cy="307777"/>
          </a:xfrm>
          <a:prstGeom prst="rect">
            <a:avLst/>
          </a:prstGeom>
          <a:noFill/>
        </p:spPr>
        <p:txBody>
          <a:bodyPr wrap="square" rtlCol="0">
            <a:spAutoFit/>
          </a:bodyPr>
          <a:lstStyle/>
          <a:p>
            <a:r>
              <a:rPr kumimoji="1" lang="ja-JP" altLang="en-US" sz="1400" b="1" dirty="0" smtClean="0">
                <a:solidFill>
                  <a:schemeClr val="tx2">
                    <a:lumMod val="75000"/>
                  </a:schemeClr>
                </a:solidFill>
              </a:rPr>
              <a:t>平成</a:t>
            </a:r>
            <a:r>
              <a:rPr kumimoji="1" lang="en-US" altLang="ja-JP" sz="1400" b="1" dirty="0" smtClean="0">
                <a:solidFill>
                  <a:schemeClr val="tx2">
                    <a:lumMod val="75000"/>
                  </a:schemeClr>
                </a:solidFill>
              </a:rPr>
              <a:t>21</a:t>
            </a:r>
            <a:r>
              <a:rPr kumimoji="1" lang="ja-JP" altLang="en-US" sz="1400" b="1" dirty="0" smtClean="0">
                <a:solidFill>
                  <a:schemeClr val="tx2">
                    <a:lumMod val="75000"/>
                  </a:schemeClr>
                </a:solidFill>
              </a:rPr>
              <a:t>年</a:t>
            </a:r>
            <a:r>
              <a:rPr kumimoji="1" lang="en-US" altLang="ja-JP" sz="1400" b="1" dirty="0" smtClean="0">
                <a:solidFill>
                  <a:schemeClr val="tx2">
                    <a:lumMod val="75000"/>
                  </a:schemeClr>
                </a:solidFill>
              </a:rPr>
              <a:t>4</a:t>
            </a:r>
            <a:r>
              <a:rPr kumimoji="1" lang="ja-JP" altLang="en-US" sz="1400" b="1" dirty="0" smtClean="0">
                <a:solidFill>
                  <a:schemeClr val="tx2">
                    <a:lumMod val="75000"/>
                  </a:schemeClr>
                </a:solidFill>
              </a:rPr>
              <a:t>月</a:t>
            </a:r>
            <a:r>
              <a:rPr lang="ja-JP" altLang="en-US" sz="1400" b="1" dirty="0" smtClean="0">
                <a:solidFill>
                  <a:schemeClr val="tx2">
                    <a:lumMod val="75000"/>
                  </a:schemeClr>
                </a:solidFill>
              </a:rPr>
              <a:t>合併</a:t>
            </a:r>
            <a:endParaRPr kumimoji="1" lang="ja-JP" altLang="en-US" sz="1400" b="1" dirty="0">
              <a:solidFill>
                <a:schemeClr val="tx2">
                  <a:lumMod val="75000"/>
                </a:schemeClr>
              </a:solidFill>
            </a:endParaRPr>
          </a:p>
        </p:txBody>
      </p:sp>
      <p:sp>
        <p:nvSpPr>
          <p:cNvPr id="40" name="テキスト ボックス 39"/>
          <p:cNvSpPr txBox="1"/>
          <p:nvPr/>
        </p:nvSpPr>
        <p:spPr>
          <a:xfrm>
            <a:off x="5780785" y="4849415"/>
            <a:ext cx="1904202" cy="307777"/>
          </a:xfrm>
          <a:prstGeom prst="rect">
            <a:avLst/>
          </a:prstGeom>
          <a:noFill/>
        </p:spPr>
        <p:txBody>
          <a:bodyPr wrap="square" rtlCol="0">
            <a:spAutoFit/>
          </a:bodyPr>
          <a:lstStyle/>
          <a:p>
            <a:r>
              <a:rPr kumimoji="1" lang="ja-JP" altLang="en-US" sz="1400" b="1" dirty="0" smtClean="0">
                <a:solidFill>
                  <a:schemeClr val="tx2">
                    <a:lumMod val="75000"/>
                  </a:schemeClr>
                </a:solidFill>
              </a:rPr>
              <a:t>平成</a:t>
            </a:r>
            <a:r>
              <a:rPr kumimoji="1" lang="en-US" altLang="ja-JP" sz="1400" b="1" dirty="0" smtClean="0">
                <a:solidFill>
                  <a:schemeClr val="tx2">
                    <a:lumMod val="75000"/>
                  </a:schemeClr>
                </a:solidFill>
              </a:rPr>
              <a:t>23</a:t>
            </a:r>
            <a:r>
              <a:rPr kumimoji="1" lang="ja-JP" altLang="en-US" sz="1400" b="1" dirty="0" smtClean="0">
                <a:solidFill>
                  <a:schemeClr val="tx2">
                    <a:lumMod val="75000"/>
                  </a:schemeClr>
                </a:solidFill>
              </a:rPr>
              <a:t>年</a:t>
            </a:r>
            <a:r>
              <a:rPr kumimoji="1" lang="en-US" altLang="ja-JP" sz="1400" b="1" dirty="0" smtClean="0">
                <a:solidFill>
                  <a:schemeClr val="tx2">
                    <a:lumMod val="75000"/>
                  </a:schemeClr>
                </a:solidFill>
              </a:rPr>
              <a:t>4</a:t>
            </a:r>
            <a:r>
              <a:rPr kumimoji="1" lang="ja-JP" altLang="en-US" sz="1400" b="1" dirty="0" smtClean="0">
                <a:solidFill>
                  <a:schemeClr val="tx2">
                    <a:lumMod val="75000"/>
                  </a:schemeClr>
                </a:solidFill>
              </a:rPr>
              <a:t>月</a:t>
            </a:r>
            <a:r>
              <a:rPr lang="ja-JP" altLang="en-US" sz="1400" b="1" dirty="0" smtClean="0">
                <a:solidFill>
                  <a:schemeClr val="tx2">
                    <a:lumMod val="75000"/>
                  </a:schemeClr>
                </a:solidFill>
              </a:rPr>
              <a:t>合併</a:t>
            </a:r>
            <a:endParaRPr kumimoji="1" lang="ja-JP" altLang="en-US" sz="1400" b="1" dirty="0">
              <a:solidFill>
                <a:schemeClr val="tx2">
                  <a:lumMod val="75000"/>
                </a:schemeClr>
              </a:solidFill>
            </a:endParaRPr>
          </a:p>
        </p:txBody>
      </p:sp>
      <p:sp>
        <p:nvSpPr>
          <p:cNvPr id="41" name="テキスト ボックス 40"/>
          <p:cNvSpPr txBox="1"/>
          <p:nvPr/>
        </p:nvSpPr>
        <p:spPr>
          <a:xfrm>
            <a:off x="2339752" y="4437112"/>
            <a:ext cx="4214615" cy="369332"/>
          </a:xfrm>
          <a:prstGeom prst="rect">
            <a:avLst/>
          </a:prstGeom>
          <a:noFill/>
        </p:spPr>
        <p:txBody>
          <a:bodyPr wrap="none" rtlCol="0">
            <a:spAutoFit/>
          </a:bodyPr>
          <a:lstStyle/>
          <a:p>
            <a:r>
              <a:rPr kumimoji="1" lang="ja-JP" altLang="en-US" b="1" dirty="0" smtClean="0">
                <a:solidFill>
                  <a:schemeClr val="tx2">
                    <a:lumMod val="75000"/>
                  </a:schemeClr>
                </a:solidFill>
              </a:rPr>
              <a:t>（社）日本建設業連合会　発足までの経過</a:t>
            </a:r>
            <a:endParaRPr kumimoji="1" lang="ja-JP" altLang="en-US" b="1" dirty="0">
              <a:solidFill>
                <a:schemeClr val="tx2">
                  <a:lumMod val="75000"/>
                </a:schemeClr>
              </a:solidFill>
            </a:endParaRPr>
          </a:p>
        </p:txBody>
      </p:sp>
    </p:spTree>
    <p:extLst>
      <p:ext uri="{BB962C8B-B14F-4D97-AF65-F5344CB8AC3E}">
        <p14:creationId xmlns:p14="http://schemas.microsoft.com/office/powerpoint/2010/main" val="1951385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720080"/>
          </a:xfrm>
        </p:spPr>
        <p:txBody>
          <a:bodyPr>
            <a:normAutofit/>
          </a:bodyPr>
          <a:lstStyle/>
          <a:p>
            <a:r>
              <a:rPr kumimoji="1" lang="ja-JP" altLang="en-US" dirty="0" smtClean="0"/>
              <a:t>海洋基本計画の見直しに向けた要望・提案</a:t>
            </a:r>
            <a:endParaRPr kumimoji="1" lang="ja-JP" altLang="en-US" dirty="0"/>
          </a:p>
        </p:txBody>
      </p:sp>
      <p:sp>
        <p:nvSpPr>
          <p:cNvPr id="3" name="コンテンツ プレースホルダー 2"/>
          <p:cNvSpPr>
            <a:spLocks noGrp="1"/>
          </p:cNvSpPr>
          <p:nvPr>
            <p:ph idx="1"/>
          </p:nvPr>
        </p:nvSpPr>
        <p:spPr>
          <a:xfrm>
            <a:off x="251520" y="1772816"/>
            <a:ext cx="4464496" cy="4752528"/>
          </a:xfrm>
        </p:spPr>
        <p:txBody>
          <a:bodyPr>
            <a:noAutofit/>
          </a:bodyPr>
          <a:lstStyle/>
          <a:p>
            <a:r>
              <a:rPr kumimoji="1" lang="ja-JP" altLang="en-US" sz="2000" b="1" dirty="0" smtClean="0">
                <a:latin typeface="+mn-ea"/>
              </a:rPr>
              <a:t>沿岸域など陸に近い海洋にも重点を置いた取組み</a:t>
            </a:r>
            <a:endParaRPr kumimoji="1" lang="en-US" altLang="ja-JP" sz="2000" b="1" dirty="0" smtClean="0">
              <a:latin typeface="+mn-ea"/>
            </a:endParaRPr>
          </a:p>
          <a:p>
            <a:r>
              <a:rPr lang="ja-JP" altLang="en-US" sz="2000" b="1" dirty="0" smtClean="0">
                <a:latin typeface="+mn-ea"/>
              </a:rPr>
              <a:t>従来技術で対応できる当面の課題にも重点を置いた取組み</a:t>
            </a:r>
            <a:endParaRPr lang="en-US" altLang="ja-JP" sz="2000" b="1" dirty="0" smtClean="0">
              <a:latin typeface="+mn-ea"/>
            </a:endParaRPr>
          </a:p>
          <a:p>
            <a:endParaRPr lang="en-US" altLang="ja-JP" sz="2000" b="1" dirty="0">
              <a:latin typeface="+mn-ea"/>
            </a:endParaRPr>
          </a:p>
          <a:p>
            <a:pPr marL="457200" indent="-457200">
              <a:buFont typeface="+mj-lt"/>
              <a:buAutoNum type="arabicPeriod"/>
            </a:pPr>
            <a:r>
              <a:rPr lang="ja-JP" altLang="en-US" sz="2000" b="1" dirty="0" smtClean="0">
                <a:latin typeface="+mn-ea"/>
              </a:rPr>
              <a:t>東日本大震災を契機とした海洋　関連の諸課題への取組み</a:t>
            </a:r>
            <a:endParaRPr lang="en-US" altLang="ja-JP" sz="2000" b="1" dirty="0" smtClean="0">
              <a:latin typeface="+mn-ea"/>
            </a:endParaRPr>
          </a:p>
          <a:p>
            <a:pPr marL="457200" indent="-457200">
              <a:buFont typeface="+mj-lt"/>
              <a:buAutoNum type="arabicPeriod"/>
            </a:pPr>
            <a:r>
              <a:rPr lang="ja-JP" altLang="en-US" sz="2000" b="1" dirty="0" smtClean="0">
                <a:latin typeface="+mn-ea"/>
              </a:rPr>
              <a:t>海洋管理のための遠隔海域における拠点離島の整備</a:t>
            </a:r>
            <a:endParaRPr lang="en-US" altLang="ja-JP" sz="2000" b="1" dirty="0" smtClean="0">
              <a:latin typeface="+mn-ea"/>
            </a:endParaRPr>
          </a:p>
          <a:p>
            <a:pPr marL="457200" indent="-457200">
              <a:buFont typeface="+mj-lt"/>
              <a:buAutoNum type="arabicPeriod"/>
            </a:pPr>
            <a:r>
              <a:rPr lang="ja-JP" altLang="en-US" sz="2000" b="1" dirty="0" smtClean="0">
                <a:latin typeface="+mn-ea"/>
              </a:rPr>
              <a:t>再生可能な海洋エネルギー利用の推進</a:t>
            </a:r>
            <a:endParaRPr lang="en-US" altLang="ja-JP" sz="2000" b="1" dirty="0" smtClean="0">
              <a:latin typeface="+mn-ea"/>
            </a:endParaRPr>
          </a:p>
          <a:p>
            <a:pPr marL="457200" indent="-457200">
              <a:buFont typeface="+mj-lt"/>
              <a:buAutoNum type="arabicPeriod"/>
            </a:pPr>
            <a:r>
              <a:rPr lang="ja-JP" altLang="en-US" sz="2000" b="1" dirty="0" smtClean="0">
                <a:latin typeface="+mn-ea"/>
              </a:rPr>
              <a:t>沿岸域における重点プロジェクトの推進</a:t>
            </a:r>
            <a:endParaRPr kumimoji="1" lang="ja-JP" altLang="en-US" sz="2000" b="1" dirty="0">
              <a:latin typeface="+mn-ea"/>
            </a:endParaRPr>
          </a:p>
        </p:txBody>
      </p:sp>
      <p:pic>
        <p:nvPicPr>
          <p:cNvPr id="4"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165816"/>
            <a:ext cx="4252663" cy="327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5940190" y="1844824"/>
            <a:ext cx="1800493" cy="369332"/>
          </a:xfrm>
          <a:prstGeom prst="rect">
            <a:avLst/>
          </a:prstGeom>
        </p:spPr>
        <p:txBody>
          <a:bodyPr wrap="none">
            <a:spAutoFit/>
          </a:bodyPr>
          <a:lstStyle/>
          <a:p>
            <a:r>
              <a:rPr lang="ja-JP" altLang="en-US" dirty="0"/>
              <a:t>海洋の概念区分</a:t>
            </a:r>
          </a:p>
        </p:txBody>
      </p:sp>
      <p:sp>
        <p:nvSpPr>
          <p:cNvPr id="6" name="正方形/長方形 5"/>
          <p:cNvSpPr/>
          <p:nvPr/>
        </p:nvSpPr>
        <p:spPr>
          <a:xfrm>
            <a:off x="5136155" y="5600273"/>
            <a:ext cx="3689972" cy="276999"/>
          </a:xfrm>
          <a:prstGeom prst="rect">
            <a:avLst/>
          </a:prstGeom>
        </p:spPr>
        <p:txBody>
          <a:bodyPr wrap="square">
            <a:spAutoFit/>
          </a:bodyPr>
          <a:lstStyle/>
          <a:p>
            <a:r>
              <a:rPr lang="ja-JP" altLang="en-US" sz="1200" dirty="0"/>
              <a:t>（出典）海上技術安全研究所資料を基</a:t>
            </a:r>
            <a:r>
              <a:rPr lang="ja-JP" altLang="en-US" sz="1200" dirty="0" smtClean="0"/>
              <a:t>に日建連作成</a:t>
            </a:r>
            <a:endParaRPr lang="ja-JP" altLang="en-US" sz="1200" dirty="0"/>
          </a:p>
        </p:txBody>
      </p:sp>
    </p:spTree>
    <p:extLst>
      <p:ext uri="{BB962C8B-B14F-4D97-AF65-F5344CB8AC3E}">
        <p14:creationId xmlns:p14="http://schemas.microsoft.com/office/powerpoint/2010/main" val="4234269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kumimoji="1" lang="ja-JP" altLang="en-US" sz="3600" dirty="0" smtClean="0"/>
              <a:t>１．東日本大震災を契機とした</a:t>
            </a:r>
            <a:r>
              <a:rPr kumimoji="1" lang="en-US" altLang="ja-JP" sz="3600" dirty="0" smtClean="0"/>
              <a:t/>
            </a:r>
            <a:br>
              <a:rPr kumimoji="1" lang="en-US" altLang="ja-JP" sz="3600" dirty="0" smtClean="0"/>
            </a:br>
            <a:r>
              <a:rPr kumimoji="1" lang="ja-JP" altLang="en-US" sz="3600" dirty="0" smtClean="0"/>
              <a:t>　　</a:t>
            </a:r>
            <a:r>
              <a:rPr lang="ja-JP" altLang="en-US" sz="3600" dirty="0" smtClean="0"/>
              <a:t>海洋関連の諸課題への取組み</a:t>
            </a:r>
            <a:endParaRPr kumimoji="1" lang="ja-JP" altLang="en-US" sz="3600" dirty="0"/>
          </a:p>
        </p:txBody>
      </p:sp>
      <p:sp>
        <p:nvSpPr>
          <p:cNvPr id="3" name="コンテンツ プレースホルダー 2"/>
          <p:cNvSpPr>
            <a:spLocks noGrp="1"/>
          </p:cNvSpPr>
          <p:nvPr>
            <p:ph idx="1"/>
          </p:nvPr>
        </p:nvSpPr>
        <p:spPr>
          <a:xfrm>
            <a:off x="457200" y="1600200"/>
            <a:ext cx="3898776" cy="4525963"/>
          </a:xfrm>
        </p:spPr>
        <p:txBody>
          <a:bodyPr>
            <a:normAutofit/>
          </a:bodyPr>
          <a:lstStyle/>
          <a:p>
            <a:pPr algn="just">
              <a:buFont typeface="ＭＳ 明朝"/>
              <a:buChar char="①"/>
            </a:pPr>
            <a:r>
              <a:rPr lang="ja-JP" altLang="en-US" sz="1900" b="0" i="0" u="none" strike="noStrike" kern="100" baseline="0" dirty="0" smtClean="0">
                <a:latin typeface="+mj-ea"/>
                <a:ea typeface="+mj-ea"/>
              </a:rPr>
              <a:t>被災した沿岸域の早急な復興・再生（安全な地域づくり、産業の再生、雇用の確保など）</a:t>
            </a:r>
          </a:p>
          <a:p>
            <a:pPr>
              <a:buFont typeface="ＭＳ 明朝"/>
              <a:buChar char="②"/>
            </a:pPr>
            <a:r>
              <a:rPr lang="ja-JP" altLang="en-US" sz="1900" b="0" i="0" u="none" strike="noStrike" kern="100" baseline="0" dirty="0" smtClean="0">
                <a:latin typeface="+mj-ea"/>
                <a:ea typeface="+mj-ea"/>
              </a:rPr>
              <a:t>被災した港湾施設、漁港・漁場施設、海岸保全施設など、海洋関連インフラの早期復旧</a:t>
            </a:r>
          </a:p>
          <a:p>
            <a:pPr>
              <a:buFont typeface="ＭＳ 明朝"/>
              <a:buChar char="③"/>
            </a:pPr>
            <a:r>
              <a:rPr lang="ja-JP" altLang="en-US" sz="1900" b="0" i="0" u="none" strike="noStrike" kern="100" baseline="0" dirty="0" smtClean="0">
                <a:latin typeface="+mj-ea"/>
                <a:ea typeface="+mj-ea"/>
              </a:rPr>
              <a:t>海陸一体の観点に立った全国的な津波対策の推進</a:t>
            </a:r>
          </a:p>
          <a:p>
            <a:pPr>
              <a:buFont typeface="ＭＳ 明朝"/>
              <a:buChar char="④"/>
            </a:pPr>
            <a:r>
              <a:rPr lang="ja-JP" altLang="en-US" sz="1900" b="0" i="0" u="none" strike="noStrike" kern="100" baseline="0" dirty="0" smtClean="0">
                <a:latin typeface="+mj-ea"/>
                <a:ea typeface="+mj-ea"/>
              </a:rPr>
              <a:t>海底に堆積したガレキや放射性物質、漂流物等に関する調査の実施とその結果に基づく適切な対策の推進</a:t>
            </a:r>
          </a:p>
          <a:p>
            <a:endParaRPr kumimoji="1" lang="ja-JP" altLang="en-US" dirty="0">
              <a:latin typeface="+mj-ea"/>
              <a:ea typeface="+mj-ea"/>
            </a:endParaRPr>
          </a:p>
        </p:txBody>
      </p:sp>
      <p:pic>
        <p:nvPicPr>
          <p:cNvPr id="1027" name="Picture 3"/>
          <p:cNvPicPr>
            <a:picLocks noChangeAspect="1" noChangeArrowheads="1"/>
          </p:cNvPicPr>
          <p:nvPr/>
        </p:nvPicPr>
        <p:blipFill>
          <a:blip r:embed="rId2" cstate="print"/>
          <a:srcRect l="10133" t="15547" r="1274" b="35235"/>
          <a:stretch>
            <a:fillRect/>
          </a:stretch>
        </p:blipFill>
        <p:spPr bwMode="auto">
          <a:xfrm>
            <a:off x="4427983" y="1484784"/>
            <a:ext cx="4493299" cy="187220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427984" y="3428999"/>
            <a:ext cx="4320480" cy="3347503"/>
          </a:xfrm>
          <a:prstGeom prst="rect">
            <a:avLst/>
          </a:prstGeom>
          <a:noFill/>
          <a:ln w="9525">
            <a:noFill/>
            <a:miter lim="800000"/>
            <a:headEnd/>
            <a:tailEnd/>
          </a:ln>
        </p:spPr>
      </p:pic>
      <p:sp>
        <p:nvSpPr>
          <p:cNvPr id="6" name="正方形/長方形 5"/>
          <p:cNvSpPr/>
          <p:nvPr/>
        </p:nvSpPr>
        <p:spPr>
          <a:xfrm>
            <a:off x="1403648" y="6309320"/>
            <a:ext cx="2976270" cy="461665"/>
          </a:xfrm>
          <a:prstGeom prst="rect">
            <a:avLst/>
          </a:prstGeom>
        </p:spPr>
        <p:txBody>
          <a:bodyPr wrap="square">
            <a:spAutoFit/>
          </a:bodyPr>
          <a:lstStyle/>
          <a:p>
            <a:r>
              <a:rPr lang="ja-JP" altLang="en-US" sz="1200" dirty="0" smtClean="0"/>
              <a:t>中央防災会議　南海</a:t>
            </a:r>
            <a:r>
              <a:rPr lang="ja-JP" altLang="en-US" sz="1200" dirty="0"/>
              <a:t>トラフの巨大地震モデル</a:t>
            </a:r>
            <a:r>
              <a:rPr lang="ja-JP" altLang="en-US" sz="1200" dirty="0" smtClean="0"/>
              <a:t>検討会（平成</a:t>
            </a:r>
            <a:r>
              <a:rPr lang="en-US" altLang="ja-JP" sz="1200" dirty="0" smtClean="0"/>
              <a:t>24</a:t>
            </a:r>
            <a:r>
              <a:rPr lang="ja-JP" altLang="en-US" sz="1200" dirty="0" smtClean="0"/>
              <a:t>年</a:t>
            </a:r>
            <a:r>
              <a:rPr lang="en-US" altLang="ja-JP" sz="1200" dirty="0" smtClean="0"/>
              <a:t>3</a:t>
            </a:r>
            <a:r>
              <a:rPr lang="ja-JP" altLang="en-US" sz="1200" dirty="0" smtClean="0"/>
              <a:t>月</a:t>
            </a:r>
            <a:r>
              <a:rPr lang="en-US" altLang="ja-JP" sz="1200" dirty="0" smtClean="0"/>
              <a:t>31</a:t>
            </a:r>
            <a:r>
              <a:rPr lang="ja-JP" altLang="en-US" sz="1200" dirty="0" smtClean="0"/>
              <a:t>日公表資料）</a:t>
            </a:r>
            <a:endParaRPr lang="ja-JP" altLang="en-US" sz="1200" dirty="0"/>
          </a:p>
        </p:txBody>
      </p:sp>
      <p:sp>
        <p:nvSpPr>
          <p:cNvPr id="7" name="正方形/長方形 6"/>
          <p:cNvSpPr/>
          <p:nvPr/>
        </p:nvSpPr>
        <p:spPr>
          <a:xfrm>
            <a:off x="5724128" y="1279793"/>
            <a:ext cx="1728192" cy="276999"/>
          </a:xfrm>
          <a:prstGeom prst="rect">
            <a:avLst/>
          </a:prstGeom>
        </p:spPr>
        <p:txBody>
          <a:bodyPr wrap="square">
            <a:spAutoFit/>
          </a:bodyPr>
          <a:lstStyle/>
          <a:p>
            <a:r>
              <a:rPr lang="ja-JP" altLang="en-US" sz="1200" dirty="0" smtClean="0"/>
              <a:t>粘り強い構造の概念</a:t>
            </a:r>
            <a:endParaRPr lang="ja-JP" altLang="en-US" sz="1200" dirty="0"/>
          </a:p>
        </p:txBody>
      </p:sp>
    </p:spTree>
    <p:extLst>
      <p:ext uri="{BB962C8B-B14F-4D97-AF65-F5344CB8AC3E}">
        <p14:creationId xmlns:p14="http://schemas.microsoft.com/office/powerpoint/2010/main" val="918079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720080"/>
          </a:xfrm>
        </p:spPr>
        <p:txBody>
          <a:bodyPr>
            <a:noAutofit/>
          </a:bodyPr>
          <a:lstStyle/>
          <a:p>
            <a:pPr algn="l"/>
            <a:r>
              <a:rPr lang="ja-JP" altLang="en-US" b="0" i="0" u="none" strike="noStrike" kern="100" baseline="0" dirty="0" smtClean="0">
                <a:latin typeface="ＭＳ ゴシック"/>
                <a:ea typeface="ＭＳ ゴシック"/>
              </a:rPr>
              <a:t>２．海洋管理のための</a:t>
            </a:r>
            <a:r>
              <a:rPr lang="en-US" altLang="ja-JP" b="0" i="0" u="none" strike="noStrike" kern="100" baseline="0" dirty="0" smtClean="0">
                <a:latin typeface="ＭＳ ゴシック"/>
                <a:ea typeface="ＭＳ ゴシック"/>
              </a:rPr>
              <a:t/>
            </a:r>
            <a:br>
              <a:rPr lang="en-US" altLang="ja-JP" b="0" i="0" u="none" strike="noStrike" kern="100" baseline="0" dirty="0" smtClean="0">
                <a:latin typeface="ＭＳ ゴシック"/>
                <a:ea typeface="ＭＳ ゴシック"/>
              </a:rPr>
            </a:br>
            <a:r>
              <a:rPr lang="ja-JP" altLang="en-US" kern="100" dirty="0" smtClean="0">
                <a:latin typeface="ＭＳ ゴシック"/>
                <a:ea typeface="ＭＳ ゴシック"/>
              </a:rPr>
              <a:t>　　</a:t>
            </a:r>
            <a:r>
              <a:rPr lang="ja-JP" altLang="en-US" b="0" i="0" u="none" strike="noStrike" kern="100" baseline="0" dirty="0" smtClean="0">
                <a:latin typeface="ＭＳ ゴシック"/>
                <a:ea typeface="ＭＳ ゴシック"/>
              </a:rPr>
              <a:t>遠隔海域における拠点離島の整備</a:t>
            </a:r>
            <a:endParaRPr kumimoji="1" lang="ja-JP" altLang="en-US" dirty="0"/>
          </a:p>
        </p:txBody>
      </p:sp>
      <p:sp>
        <p:nvSpPr>
          <p:cNvPr id="3" name="コンテンツ プレースホルダー 2"/>
          <p:cNvSpPr>
            <a:spLocks noGrp="1"/>
          </p:cNvSpPr>
          <p:nvPr>
            <p:ph idx="1"/>
          </p:nvPr>
        </p:nvSpPr>
        <p:spPr>
          <a:xfrm>
            <a:off x="457200" y="1556791"/>
            <a:ext cx="8147248" cy="2088233"/>
          </a:xfrm>
        </p:spPr>
        <p:txBody>
          <a:bodyPr>
            <a:normAutofit/>
          </a:bodyPr>
          <a:lstStyle/>
          <a:p>
            <a:pPr algn="just">
              <a:buFont typeface="ＭＳ 明朝"/>
              <a:buChar char="①"/>
            </a:pPr>
            <a:r>
              <a:rPr lang="ja-JP" altLang="en-US" sz="1800" b="0" i="0" u="none" strike="noStrike" kern="100" baseline="0" dirty="0" smtClean="0">
                <a:latin typeface="ＭＳ ゴシック" pitchFamily="49" charset="-128"/>
                <a:ea typeface="ＭＳ ゴシック" pitchFamily="49" charset="-128"/>
              </a:rPr>
              <a:t>広大な排他的経済水域等を適切に管理していくため、遠隔海域において、大型船舶が接岸でき、（ヘリコプターを含む）航空機との連携や物資の補給等ができる拠点離島を指定し、重点的な整備を推進</a:t>
            </a:r>
          </a:p>
          <a:p>
            <a:pPr>
              <a:buFont typeface="ＭＳ 明朝"/>
              <a:buChar char="②"/>
            </a:pPr>
            <a:r>
              <a:rPr lang="ja-JP" altLang="en-US" sz="1800" b="0" i="0" u="none" strike="noStrike" kern="100" baseline="0" dirty="0" smtClean="0">
                <a:latin typeface="ＭＳ ゴシック" pitchFamily="49" charset="-128"/>
                <a:ea typeface="ＭＳ ゴシック" pitchFamily="49" charset="-128"/>
              </a:rPr>
              <a:t>沖ノ鳥島の国土と環境を保全するため、当面予定されている港湾整備の次のステップとして、島</a:t>
            </a:r>
            <a:r>
              <a:rPr lang="ja-JP" altLang="en-US" sz="1800" b="0" i="0" u="none" strike="noStrike" kern="100" baseline="0" dirty="0" err="1" smtClean="0">
                <a:latin typeface="ＭＳ ゴシック" pitchFamily="49" charset="-128"/>
                <a:ea typeface="ＭＳ ゴシック" pitchFamily="49" charset="-128"/>
              </a:rPr>
              <a:t>しょ</a:t>
            </a:r>
            <a:r>
              <a:rPr lang="ja-JP" altLang="en-US" sz="1800" b="0" i="0" u="none" strike="noStrike" kern="100" baseline="0" dirty="0" smtClean="0">
                <a:latin typeface="ＭＳ ゴシック" pitchFamily="49" charset="-128"/>
                <a:ea typeface="ＭＳ ゴシック" pitchFamily="49" charset="-128"/>
              </a:rPr>
              <a:t>国への技術移転も視野に入れたサンゴ増殖実験施設の整備</a:t>
            </a:r>
          </a:p>
          <a:p>
            <a:endParaRPr kumimoji="1" lang="ja-JP" altLang="en-US" sz="1800" dirty="0">
              <a:latin typeface="ＭＳ ゴシック" pitchFamily="49" charset="-128"/>
              <a:ea typeface="ＭＳ ゴシック" pitchFamily="49" charset="-128"/>
            </a:endParaRPr>
          </a:p>
        </p:txBody>
      </p:sp>
      <p:grpSp>
        <p:nvGrpSpPr>
          <p:cNvPr id="4" name="グループ化 12"/>
          <p:cNvGrpSpPr>
            <a:grpSpLocks noChangeAspect="1"/>
          </p:cNvGrpSpPr>
          <p:nvPr/>
        </p:nvGrpSpPr>
        <p:grpSpPr bwMode="auto">
          <a:xfrm>
            <a:off x="827584" y="3866886"/>
            <a:ext cx="3047984" cy="2661042"/>
            <a:chOff x="6616824" y="4080142"/>
            <a:chExt cx="4057650" cy="3371534"/>
          </a:xfrm>
        </p:grpSpPr>
        <p:pic>
          <p:nvPicPr>
            <p:cNvPr id="5" name="Picture 3"/>
            <p:cNvPicPr>
              <a:picLocks noChangeAspect="1" noChangeArrowheads="1"/>
            </p:cNvPicPr>
            <p:nvPr/>
          </p:nvPicPr>
          <p:blipFill>
            <a:blip r:embed="rId2" cstate="print"/>
            <a:srcRect l="1059" t="11978" r="1317" b="20134"/>
            <a:stretch>
              <a:fillRect/>
            </a:stretch>
          </p:blipFill>
          <p:spPr bwMode="auto">
            <a:xfrm>
              <a:off x="6616824" y="4080142"/>
              <a:ext cx="4057650" cy="3371534"/>
            </a:xfrm>
            <a:prstGeom prst="rect">
              <a:avLst/>
            </a:prstGeom>
            <a:noFill/>
            <a:ln w="9525">
              <a:noFill/>
              <a:miter lim="800000"/>
              <a:headEnd/>
              <a:tailEnd/>
            </a:ln>
          </p:spPr>
        </p:pic>
        <p:sp>
          <p:nvSpPr>
            <p:cNvPr id="6" name="Freeform 4"/>
            <p:cNvSpPr>
              <a:spLocks noChangeAspect="1"/>
            </p:cNvSpPr>
            <p:nvPr/>
          </p:nvSpPr>
          <p:spPr bwMode="auto">
            <a:xfrm>
              <a:off x="8447212" y="5932438"/>
              <a:ext cx="981075" cy="1019175"/>
            </a:xfrm>
            <a:custGeom>
              <a:avLst/>
              <a:gdLst>
                <a:gd name="T0" fmla="*/ 2147483647 w 2208"/>
                <a:gd name="T1" fmla="*/ 2147483647 h 2295"/>
                <a:gd name="T2" fmla="*/ 2147483647 w 2208"/>
                <a:gd name="T3" fmla="*/ 2147483647 h 2295"/>
                <a:gd name="T4" fmla="*/ 2147483647 w 2208"/>
                <a:gd name="T5" fmla="*/ 2147483647 h 2295"/>
                <a:gd name="T6" fmla="*/ 2147483647 w 2208"/>
                <a:gd name="T7" fmla="*/ 2147483647 h 2295"/>
                <a:gd name="T8" fmla="*/ 2147483647 w 2208"/>
                <a:gd name="T9" fmla="*/ 2147483647 h 2295"/>
                <a:gd name="T10" fmla="*/ 2147483647 w 2208"/>
                <a:gd name="T11" fmla="*/ 2147483647 h 2295"/>
                <a:gd name="T12" fmla="*/ 2147483647 w 2208"/>
                <a:gd name="T13" fmla="*/ 2147483647 h 2295"/>
                <a:gd name="T14" fmla="*/ 2147483647 w 2208"/>
                <a:gd name="T15" fmla="*/ 2147483647 h 2295"/>
                <a:gd name="T16" fmla="*/ 2147483647 w 2208"/>
                <a:gd name="T17" fmla="*/ 2147483647 h 2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8"/>
                <a:gd name="T28" fmla="*/ 0 h 2295"/>
                <a:gd name="T29" fmla="*/ 2208 w 2208"/>
                <a:gd name="T30" fmla="*/ 2295 h 2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8" h="2295">
                  <a:moveTo>
                    <a:pt x="1337" y="2045"/>
                  </a:moveTo>
                  <a:cubicBezTo>
                    <a:pt x="1145" y="2168"/>
                    <a:pt x="1032" y="2295"/>
                    <a:pt x="842" y="2225"/>
                  </a:cubicBezTo>
                  <a:cubicBezTo>
                    <a:pt x="652" y="2155"/>
                    <a:pt x="324" y="1875"/>
                    <a:pt x="197" y="1625"/>
                  </a:cubicBezTo>
                  <a:cubicBezTo>
                    <a:pt x="70" y="1375"/>
                    <a:pt x="0" y="935"/>
                    <a:pt x="77" y="725"/>
                  </a:cubicBezTo>
                  <a:cubicBezTo>
                    <a:pt x="154" y="515"/>
                    <a:pt x="402" y="480"/>
                    <a:pt x="662" y="365"/>
                  </a:cubicBezTo>
                  <a:cubicBezTo>
                    <a:pt x="922" y="250"/>
                    <a:pt x="1389" y="0"/>
                    <a:pt x="1637" y="35"/>
                  </a:cubicBezTo>
                  <a:cubicBezTo>
                    <a:pt x="1885" y="70"/>
                    <a:pt x="2088" y="343"/>
                    <a:pt x="2148" y="573"/>
                  </a:cubicBezTo>
                  <a:cubicBezTo>
                    <a:pt x="2208" y="803"/>
                    <a:pt x="2132" y="1170"/>
                    <a:pt x="1997" y="1415"/>
                  </a:cubicBezTo>
                  <a:cubicBezTo>
                    <a:pt x="1862" y="1660"/>
                    <a:pt x="1474" y="1914"/>
                    <a:pt x="1337" y="2045"/>
                  </a:cubicBezTo>
                  <a:close/>
                </a:path>
              </a:pathLst>
            </a:custGeom>
            <a:noFill/>
            <a:ln w="19050">
              <a:solidFill>
                <a:srgbClr val="1F497D"/>
              </a:solidFill>
              <a:prstDash val="sysDot"/>
              <a:round/>
              <a:headEnd/>
              <a:tailEnd/>
            </a:ln>
          </p:spPr>
          <p:txBody>
            <a:bodyPr lIns="74295" tIns="8890" rIns="74295" bIns="8890"/>
            <a:lstStyle/>
            <a:p>
              <a:endParaRPr lang="ja-JP" altLang="en-US"/>
            </a:p>
          </p:txBody>
        </p:sp>
        <p:sp>
          <p:nvSpPr>
            <p:cNvPr id="7" name="Freeform 5"/>
            <p:cNvSpPr>
              <a:spLocks noChangeAspect="1"/>
            </p:cNvSpPr>
            <p:nvPr/>
          </p:nvSpPr>
          <p:spPr bwMode="auto">
            <a:xfrm>
              <a:off x="9777537" y="6062613"/>
              <a:ext cx="827087" cy="776288"/>
            </a:xfrm>
            <a:custGeom>
              <a:avLst/>
              <a:gdLst>
                <a:gd name="T0" fmla="*/ 2147483647 w 1862"/>
                <a:gd name="T1" fmla="*/ 2147483647 h 1749"/>
                <a:gd name="T2" fmla="*/ 2147483647 w 1862"/>
                <a:gd name="T3" fmla="*/ 2147483647 h 1749"/>
                <a:gd name="T4" fmla="*/ 2147483647 w 1862"/>
                <a:gd name="T5" fmla="*/ 2147483647 h 1749"/>
                <a:gd name="T6" fmla="*/ 2147483647 w 1862"/>
                <a:gd name="T7" fmla="*/ 2147483647 h 1749"/>
                <a:gd name="T8" fmla="*/ 2147483647 w 1862"/>
                <a:gd name="T9" fmla="*/ 2147483647 h 1749"/>
                <a:gd name="T10" fmla="*/ 2147483647 w 1862"/>
                <a:gd name="T11" fmla="*/ 2147483647 h 1749"/>
                <a:gd name="T12" fmla="*/ 2147483647 w 1862"/>
                <a:gd name="T13" fmla="*/ 2147483647 h 1749"/>
                <a:gd name="T14" fmla="*/ 2147483647 w 1862"/>
                <a:gd name="T15" fmla="*/ 2147483647 h 1749"/>
                <a:gd name="T16" fmla="*/ 2147483647 w 1862"/>
                <a:gd name="T17" fmla="*/ 2147483647 h 17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2"/>
                <a:gd name="T28" fmla="*/ 0 h 1749"/>
                <a:gd name="T29" fmla="*/ 1862 w 1862"/>
                <a:gd name="T30" fmla="*/ 1749 h 17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2" h="1749">
                  <a:moveTo>
                    <a:pt x="954" y="1737"/>
                  </a:moveTo>
                  <a:cubicBezTo>
                    <a:pt x="722" y="1725"/>
                    <a:pt x="354" y="1592"/>
                    <a:pt x="204" y="1407"/>
                  </a:cubicBezTo>
                  <a:cubicBezTo>
                    <a:pt x="54" y="1222"/>
                    <a:pt x="0" y="846"/>
                    <a:pt x="54" y="627"/>
                  </a:cubicBezTo>
                  <a:cubicBezTo>
                    <a:pt x="108" y="408"/>
                    <a:pt x="338" y="190"/>
                    <a:pt x="530" y="95"/>
                  </a:cubicBezTo>
                  <a:cubicBezTo>
                    <a:pt x="722" y="0"/>
                    <a:pt x="1009" y="1"/>
                    <a:pt x="1209" y="57"/>
                  </a:cubicBezTo>
                  <a:cubicBezTo>
                    <a:pt x="1409" y="113"/>
                    <a:pt x="1629" y="270"/>
                    <a:pt x="1734" y="432"/>
                  </a:cubicBezTo>
                  <a:cubicBezTo>
                    <a:pt x="1839" y="594"/>
                    <a:pt x="1862" y="857"/>
                    <a:pt x="1839" y="1032"/>
                  </a:cubicBezTo>
                  <a:cubicBezTo>
                    <a:pt x="1816" y="1207"/>
                    <a:pt x="1746" y="1365"/>
                    <a:pt x="1599" y="1482"/>
                  </a:cubicBezTo>
                  <a:cubicBezTo>
                    <a:pt x="1452" y="1599"/>
                    <a:pt x="1186" y="1749"/>
                    <a:pt x="954" y="1737"/>
                  </a:cubicBezTo>
                  <a:close/>
                </a:path>
              </a:pathLst>
            </a:custGeom>
            <a:noFill/>
            <a:ln w="19050">
              <a:solidFill>
                <a:srgbClr val="1F497D"/>
              </a:solidFill>
              <a:prstDash val="sysDot"/>
              <a:round/>
              <a:headEnd/>
              <a:tailEnd/>
            </a:ln>
          </p:spPr>
          <p:txBody>
            <a:bodyPr lIns="74295" tIns="8890" rIns="74295" bIns="8890"/>
            <a:lstStyle/>
            <a:p>
              <a:endParaRPr lang="ja-JP" altLang="en-US"/>
            </a:p>
          </p:txBody>
        </p:sp>
        <p:sp>
          <p:nvSpPr>
            <p:cNvPr id="8" name="Freeform 6"/>
            <p:cNvSpPr>
              <a:spLocks noChangeAspect="1"/>
            </p:cNvSpPr>
            <p:nvPr/>
          </p:nvSpPr>
          <p:spPr bwMode="auto">
            <a:xfrm rot="-1434073">
              <a:off x="6867649" y="6064201"/>
              <a:ext cx="584200" cy="769937"/>
            </a:xfrm>
            <a:custGeom>
              <a:avLst/>
              <a:gdLst>
                <a:gd name="T0" fmla="*/ 2147483647 w 2020"/>
                <a:gd name="T1" fmla="*/ 2147483647 h 1939"/>
                <a:gd name="T2" fmla="*/ 2147483647 w 2020"/>
                <a:gd name="T3" fmla="*/ 2147483647 h 1939"/>
                <a:gd name="T4" fmla="*/ 2147483647 w 2020"/>
                <a:gd name="T5" fmla="*/ 2147483647 h 1939"/>
                <a:gd name="T6" fmla="*/ 2147483647 w 2020"/>
                <a:gd name="T7" fmla="*/ 2147483647 h 1939"/>
                <a:gd name="T8" fmla="*/ 2147483647 w 2020"/>
                <a:gd name="T9" fmla="*/ 2147483647 h 1939"/>
                <a:gd name="T10" fmla="*/ 2147483647 w 2020"/>
                <a:gd name="T11" fmla="*/ 2147483647 h 1939"/>
                <a:gd name="T12" fmla="*/ 2147483647 w 2020"/>
                <a:gd name="T13" fmla="*/ 2147483647 h 1939"/>
                <a:gd name="T14" fmla="*/ 2147483647 w 2020"/>
                <a:gd name="T15" fmla="*/ 2147483647 h 1939"/>
                <a:gd name="T16" fmla="*/ 0 60000 65536"/>
                <a:gd name="T17" fmla="*/ 0 60000 65536"/>
                <a:gd name="T18" fmla="*/ 0 60000 65536"/>
                <a:gd name="T19" fmla="*/ 0 60000 65536"/>
                <a:gd name="T20" fmla="*/ 0 60000 65536"/>
                <a:gd name="T21" fmla="*/ 0 60000 65536"/>
                <a:gd name="T22" fmla="*/ 0 60000 65536"/>
                <a:gd name="T23" fmla="*/ 0 60000 65536"/>
                <a:gd name="T24" fmla="*/ 0 w 2020"/>
                <a:gd name="T25" fmla="*/ 0 h 1939"/>
                <a:gd name="T26" fmla="*/ 2020 w 2020"/>
                <a:gd name="T27" fmla="*/ 1939 h 19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0" h="1939">
                  <a:moveTo>
                    <a:pt x="985" y="1907"/>
                  </a:moveTo>
                  <a:cubicBezTo>
                    <a:pt x="713" y="1939"/>
                    <a:pt x="328" y="1802"/>
                    <a:pt x="175" y="1607"/>
                  </a:cubicBezTo>
                  <a:cubicBezTo>
                    <a:pt x="22" y="1412"/>
                    <a:pt x="0" y="974"/>
                    <a:pt x="70" y="737"/>
                  </a:cubicBezTo>
                  <a:cubicBezTo>
                    <a:pt x="140" y="500"/>
                    <a:pt x="380" y="297"/>
                    <a:pt x="595" y="182"/>
                  </a:cubicBezTo>
                  <a:cubicBezTo>
                    <a:pt x="810" y="67"/>
                    <a:pt x="1135" y="0"/>
                    <a:pt x="1360" y="47"/>
                  </a:cubicBezTo>
                  <a:cubicBezTo>
                    <a:pt x="1585" y="94"/>
                    <a:pt x="1870" y="240"/>
                    <a:pt x="1945" y="467"/>
                  </a:cubicBezTo>
                  <a:cubicBezTo>
                    <a:pt x="2020" y="694"/>
                    <a:pt x="1970" y="1172"/>
                    <a:pt x="1810" y="1412"/>
                  </a:cubicBezTo>
                  <a:cubicBezTo>
                    <a:pt x="1650" y="1652"/>
                    <a:pt x="1257" y="1875"/>
                    <a:pt x="985" y="1907"/>
                  </a:cubicBezTo>
                  <a:close/>
                </a:path>
              </a:pathLst>
            </a:custGeom>
            <a:noFill/>
            <a:ln w="19050">
              <a:solidFill>
                <a:srgbClr val="1F497D"/>
              </a:solidFill>
              <a:prstDash val="sysDot"/>
              <a:round/>
              <a:headEnd/>
              <a:tailEnd/>
            </a:ln>
          </p:spPr>
          <p:txBody>
            <a:bodyPr lIns="74295" tIns="8890" rIns="74295" bIns="8890"/>
            <a:lstStyle/>
            <a:p>
              <a:endParaRPr lang="ja-JP" altLang="en-US"/>
            </a:p>
          </p:txBody>
        </p:sp>
        <p:sp>
          <p:nvSpPr>
            <p:cNvPr id="9" name="Freeform 7"/>
            <p:cNvSpPr>
              <a:spLocks noChangeAspect="1"/>
            </p:cNvSpPr>
            <p:nvPr/>
          </p:nvSpPr>
          <p:spPr bwMode="auto">
            <a:xfrm>
              <a:off x="8342437" y="5465713"/>
              <a:ext cx="871537" cy="703263"/>
            </a:xfrm>
            <a:custGeom>
              <a:avLst/>
              <a:gdLst>
                <a:gd name="T0" fmla="*/ 2147483647 w 1962"/>
                <a:gd name="T1" fmla="*/ 2147483647 h 1582"/>
                <a:gd name="T2" fmla="*/ 2147483647 w 1962"/>
                <a:gd name="T3" fmla="*/ 2147483647 h 1582"/>
                <a:gd name="T4" fmla="*/ 2147483647 w 1962"/>
                <a:gd name="T5" fmla="*/ 2147483647 h 1582"/>
                <a:gd name="T6" fmla="*/ 2147483647 w 1962"/>
                <a:gd name="T7" fmla="*/ 2147483647 h 1582"/>
                <a:gd name="T8" fmla="*/ 2147483647 w 1962"/>
                <a:gd name="T9" fmla="*/ 2147483647 h 1582"/>
                <a:gd name="T10" fmla="*/ 2147483647 w 1962"/>
                <a:gd name="T11" fmla="*/ 2147483647 h 1582"/>
                <a:gd name="T12" fmla="*/ 2147483647 w 1962"/>
                <a:gd name="T13" fmla="*/ 2147483647 h 1582"/>
                <a:gd name="T14" fmla="*/ 2147483647 w 1962"/>
                <a:gd name="T15" fmla="*/ 2147483647 h 1582"/>
                <a:gd name="T16" fmla="*/ 0 60000 65536"/>
                <a:gd name="T17" fmla="*/ 0 60000 65536"/>
                <a:gd name="T18" fmla="*/ 0 60000 65536"/>
                <a:gd name="T19" fmla="*/ 0 60000 65536"/>
                <a:gd name="T20" fmla="*/ 0 60000 65536"/>
                <a:gd name="T21" fmla="*/ 0 60000 65536"/>
                <a:gd name="T22" fmla="*/ 0 60000 65536"/>
                <a:gd name="T23" fmla="*/ 0 60000 65536"/>
                <a:gd name="T24" fmla="*/ 0 w 1962"/>
                <a:gd name="T25" fmla="*/ 0 h 1582"/>
                <a:gd name="T26" fmla="*/ 1962 w 1962"/>
                <a:gd name="T27" fmla="*/ 1582 h 15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2" h="1582">
                  <a:moveTo>
                    <a:pt x="882" y="1562"/>
                  </a:moveTo>
                  <a:cubicBezTo>
                    <a:pt x="602" y="1582"/>
                    <a:pt x="264" y="1467"/>
                    <a:pt x="132" y="1292"/>
                  </a:cubicBezTo>
                  <a:cubicBezTo>
                    <a:pt x="0" y="1117"/>
                    <a:pt x="0" y="710"/>
                    <a:pt x="87" y="512"/>
                  </a:cubicBezTo>
                  <a:cubicBezTo>
                    <a:pt x="174" y="314"/>
                    <a:pt x="457" y="185"/>
                    <a:pt x="657" y="107"/>
                  </a:cubicBezTo>
                  <a:cubicBezTo>
                    <a:pt x="857" y="29"/>
                    <a:pt x="1100" y="0"/>
                    <a:pt x="1287" y="47"/>
                  </a:cubicBezTo>
                  <a:cubicBezTo>
                    <a:pt x="1474" y="94"/>
                    <a:pt x="1695" y="222"/>
                    <a:pt x="1782" y="392"/>
                  </a:cubicBezTo>
                  <a:cubicBezTo>
                    <a:pt x="1869" y="562"/>
                    <a:pt x="1962" y="872"/>
                    <a:pt x="1812" y="1067"/>
                  </a:cubicBezTo>
                  <a:cubicBezTo>
                    <a:pt x="1662" y="1262"/>
                    <a:pt x="1076" y="1459"/>
                    <a:pt x="882" y="1562"/>
                  </a:cubicBezTo>
                  <a:close/>
                </a:path>
              </a:pathLst>
            </a:custGeom>
            <a:noFill/>
            <a:ln w="19050">
              <a:solidFill>
                <a:srgbClr val="1F497D"/>
              </a:solidFill>
              <a:prstDash val="sysDot"/>
              <a:round/>
              <a:headEnd/>
              <a:tailEnd/>
            </a:ln>
          </p:spPr>
          <p:txBody>
            <a:bodyPr lIns="74295" tIns="8890" rIns="74295" bIns="8890"/>
            <a:lstStyle/>
            <a:p>
              <a:endParaRPr lang="ja-JP" altLang="en-US"/>
            </a:p>
          </p:txBody>
        </p:sp>
        <p:sp>
          <p:nvSpPr>
            <p:cNvPr id="10" name="Freeform 8"/>
            <p:cNvSpPr>
              <a:spLocks noChangeAspect="1"/>
            </p:cNvSpPr>
            <p:nvPr/>
          </p:nvSpPr>
          <p:spPr bwMode="auto">
            <a:xfrm>
              <a:off x="7513762" y="6080076"/>
              <a:ext cx="781050" cy="765175"/>
            </a:xfrm>
            <a:custGeom>
              <a:avLst/>
              <a:gdLst>
                <a:gd name="T0" fmla="*/ 2147483647 w 1756"/>
                <a:gd name="T1" fmla="*/ 2147483647 h 1720"/>
                <a:gd name="T2" fmla="*/ 2147483647 w 1756"/>
                <a:gd name="T3" fmla="*/ 2147483647 h 1720"/>
                <a:gd name="T4" fmla="*/ 2147483647 w 1756"/>
                <a:gd name="T5" fmla="*/ 2147483647 h 1720"/>
                <a:gd name="T6" fmla="*/ 2147483647 w 1756"/>
                <a:gd name="T7" fmla="*/ 2147483647 h 1720"/>
                <a:gd name="T8" fmla="*/ 2147483647 w 1756"/>
                <a:gd name="T9" fmla="*/ 2147483647 h 1720"/>
                <a:gd name="T10" fmla="*/ 2147483647 w 1756"/>
                <a:gd name="T11" fmla="*/ 2147483647 h 1720"/>
                <a:gd name="T12" fmla="*/ 2147483647 w 1756"/>
                <a:gd name="T13" fmla="*/ 2147483647 h 1720"/>
                <a:gd name="T14" fmla="*/ 0 60000 65536"/>
                <a:gd name="T15" fmla="*/ 0 60000 65536"/>
                <a:gd name="T16" fmla="*/ 0 60000 65536"/>
                <a:gd name="T17" fmla="*/ 0 60000 65536"/>
                <a:gd name="T18" fmla="*/ 0 60000 65536"/>
                <a:gd name="T19" fmla="*/ 0 60000 65536"/>
                <a:gd name="T20" fmla="*/ 0 60000 65536"/>
                <a:gd name="T21" fmla="*/ 0 w 1756"/>
                <a:gd name="T22" fmla="*/ 0 h 1720"/>
                <a:gd name="T23" fmla="*/ 1756 w 1756"/>
                <a:gd name="T24" fmla="*/ 1720 h 1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6" h="1720">
                  <a:moveTo>
                    <a:pt x="1276" y="1560"/>
                  </a:moveTo>
                  <a:cubicBezTo>
                    <a:pt x="1035" y="1720"/>
                    <a:pt x="380" y="1682"/>
                    <a:pt x="190" y="1547"/>
                  </a:cubicBezTo>
                  <a:cubicBezTo>
                    <a:pt x="0" y="1412"/>
                    <a:pt x="43" y="978"/>
                    <a:pt x="136" y="750"/>
                  </a:cubicBezTo>
                  <a:cubicBezTo>
                    <a:pt x="229" y="522"/>
                    <a:pt x="531" y="288"/>
                    <a:pt x="751" y="180"/>
                  </a:cubicBezTo>
                  <a:cubicBezTo>
                    <a:pt x="971" y="72"/>
                    <a:pt x="1294" y="0"/>
                    <a:pt x="1456" y="105"/>
                  </a:cubicBezTo>
                  <a:cubicBezTo>
                    <a:pt x="1618" y="210"/>
                    <a:pt x="1756" y="568"/>
                    <a:pt x="1726" y="810"/>
                  </a:cubicBezTo>
                  <a:cubicBezTo>
                    <a:pt x="1696" y="1052"/>
                    <a:pt x="1370" y="1404"/>
                    <a:pt x="1276" y="1560"/>
                  </a:cubicBezTo>
                  <a:close/>
                </a:path>
              </a:pathLst>
            </a:custGeom>
            <a:noFill/>
            <a:ln w="19050">
              <a:solidFill>
                <a:srgbClr val="1F497D"/>
              </a:solidFill>
              <a:prstDash val="sysDot"/>
              <a:round/>
              <a:headEnd/>
              <a:tailEnd/>
            </a:ln>
          </p:spPr>
          <p:txBody>
            <a:bodyPr lIns="74295" tIns="8890" rIns="74295" bIns="8890"/>
            <a:lstStyle/>
            <a:p>
              <a:endParaRPr lang="ja-JP" altLang="en-US"/>
            </a:p>
          </p:txBody>
        </p:sp>
        <p:sp>
          <p:nvSpPr>
            <p:cNvPr id="11" name="Freeform 9"/>
            <p:cNvSpPr>
              <a:spLocks noChangeAspect="1"/>
            </p:cNvSpPr>
            <p:nvPr/>
          </p:nvSpPr>
          <p:spPr bwMode="auto">
            <a:xfrm>
              <a:off x="7924924" y="6564263"/>
              <a:ext cx="849313" cy="777875"/>
            </a:xfrm>
            <a:custGeom>
              <a:avLst/>
              <a:gdLst>
                <a:gd name="T0" fmla="*/ 2147483647 w 1913"/>
                <a:gd name="T1" fmla="*/ 2147483647 h 1749"/>
                <a:gd name="T2" fmla="*/ 2147483647 w 1913"/>
                <a:gd name="T3" fmla="*/ 2147483647 h 1749"/>
                <a:gd name="T4" fmla="*/ 2147483647 w 1913"/>
                <a:gd name="T5" fmla="*/ 2147483647 h 1749"/>
                <a:gd name="T6" fmla="*/ 2147483647 w 1913"/>
                <a:gd name="T7" fmla="*/ 2147483647 h 1749"/>
                <a:gd name="T8" fmla="*/ 2147483647 w 1913"/>
                <a:gd name="T9" fmla="*/ 2147483647 h 1749"/>
                <a:gd name="T10" fmla="*/ 2147483647 w 1913"/>
                <a:gd name="T11" fmla="*/ 2147483647 h 1749"/>
                <a:gd name="T12" fmla="*/ 2147483647 w 1913"/>
                <a:gd name="T13" fmla="*/ 2147483647 h 1749"/>
                <a:gd name="T14" fmla="*/ 2147483647 w 1913"/>
                <a:gd name="T15" fmla="*/ 2147483647 h 1749"/>
                <a:gd name="T16" fmla="*/ 0 60000 65536"/>
                <a:gd name="T17" fmla="*/ 0 60000 65536"/>
                <a:gd name="T18" fmla="*/ 0 60000 65536"/>
                <a:gd name="T19" fmla="*/ 0 60000 65536"/>
                <a:gd name="T20" fmla="*/ 0 60000 65536"/>
                <a:gd name="T21" fmla="*/ 0 60000 65536"/>
                <a:gd name="T22" fmla="*/ 0 60000 65536"/>
                <a:gd name="T23" fmla="*/ 0 60000 65536"/>
                <a:gd name="T24" fmla="*/ 0 w 1913"/>
                <a:gd name="T25" fmla="*/ 0 h 1749"/>
                <a:gd name="T26" fmla="*/ 1913 w 1913"/>
                <a:gd name="T27" fmla="*/ 1749 h 17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3" h="1749">
                  <a:moveTo>
                    <a:pt x="925" y="1736"/>
                  </a:moveTo>
                  <a:cubicBezTo>
                    <a:pt x="636" y="1749"/>
                    <a:pt x="256" y="1526"/>
                    <a:pt x="128" y="1340"/>
                  </a:cubicBezTo>
                  <a:cubicBezTo>
                    <a:pt x="0" y="1154"/>
                    <a:pt x="93" y="812"/>
                    <a:pt x="158" y="620"/>
                  </a:cubicBezTo>
                  <a:cubicBezTo>
                    <a:pt x="223" y="428"/>
                    <a:pt x="346" y="280"/>
                    <a:pt x="518" y="185"/>
                  </a:cubicBezTo>
                  <a:cubicBezTo>
                    <a:pt x="690" y="90"/>
                    <a:pt x="991" y="0"/>
                    <a:pt x="1193" y="50"/>
                  </a:cubicBezTo>
                  <a:cubicBezTo>
                    <a:pt x="1395" y="100"/>
                    <a:pt x="1636" y="283"/>
                    <a:pt x="1733" y="485"/>
                  </a:cubicBezTo>
                  <a:cubicBezTo>
                    <a:pt x="1830" y="687"/>
                    <a:pt x="1913" y="1057"/>
                    <a:pt x="1778" y="1265"/>
                  </a:cubicBezTo>
                  <a:cubicBezTo>
                    <a:pt x="1643" y="1473"/>
                    <a:pt x="1103" y="1638"/>
                    <a:pt x="925" y="1736"/>
                  </a:cubicBezTo>
                  <a:close/>
                </a:path>
              </a:pathLst>
            </a:custGeom>
            <a:noFill/>
            <a:ln w="19050">
              <a:solidFill>
                <a:srgbClr val="1F497D"/>
              </a:solidFill>
              <a:prstDash val="sysDot"/>
              <a:round/>
              <a:headEnd/>
              <a:tailEnd/>
            </a:ln>
          </p:spPr>
          <p:txBody>
            <a:bodyPr lIns="74295" tIns="8890" rIns="74295" bIns="8890"/>
            <a:lstStyle/>
            <a:p>
              <a:endParaRPr lang="ja-JP" altLang="en-US"/>
            </a:p>
          </p:txBody>
        </p:sp>
      </p:grpSp>
      <p:pic>
        <p:nvPicPr>
          <p:cNvPr id="1027" name="Picture 3"/>
          <p:cNvPicPr>
            <a:picLocks noChangeAspect="1" noChangeArrowheads="1"/>
          </p:cNvPicPr>
          <p:nvPr/>
        </p:nvPicPr>
        <p:blipFill>
          <a:blip r:embed="rId3" cstate="print"/>
          <a:srcRect/>
          <a:stretch>
            <a:fillRect/>
          </a:stretch>
        </p:blipFill>
        <p:spPr bwMode="auto">
          <a:xfrm>
            <a:off x="4333866" y="3877749"/>
            <a:ext cx="3982550" cy="2453125"/>
          </a:xfrm>
          <a:prstGeom prst="rect">
            <a:avLst/>
          </a:prstGeom>
          <a:noFill/>
          <a:ln w="9525">
            <a:noFill/>
            <a:miter lim="800000"/>
            <a:headEnd/>
            <a:tailEnd/>
          </a:ln>
          <a:effectLst/>
        </p:spPr>
      </p:pic>
      <p:sp>
        <p:nvSpPr>
          <p:cNvPr id="15" name="正方形/長方形 14"/>
          <p:cNvSpPr/>
          <p:nvPr/>
        </p:nvSpPr>
        <p:spPr>
          <a:xfrm>
            <a:off x="5599696" y="3514351"/>
            <a:ext cx="1261884" cy="276999"/>
          </a:xfrm>
          <a:prstGeom prst="rect">
            <a:avLst/>
          </a:prstGeom>
        </p:spPr>
        <p:txBody>
          <a:bodyPr wrap="none">
            <a:spAutoFit/>
          </a:bodyPr>
          <a:lstStyle/>
          <a:p>
            <a:pPr fontAlgn="ctr"/>
            <a:r>
              <a:rPr lang="ja-JP" altLang="en-US" sz="1200" dirty="0" smtClean="0"/>
              <a:t>遠隔海域の現況</a:t>
            </a:r>
            <a:endParaRPr lang="ja-JP" altLang="en-US" sz="1200" dirty="0">
              <a:solidFill>
                <a:srgbClr val="000000"/>
              </a:solidFill>
              <a:latin typeface="ＭＳ Ｐゴシック"/>
            </a:endParaRPr>
          </a:p>
        </p:txBody>
      </p:sp>
      <p:sp>
        <p:nvSpPr>
          <p:cNvPr id="26" name="正方形/長方形 25"/>
          <p:cNvSpPr/>
          <p:nvPr/>
        </p:nvSpPr>
        <p:spPr>
          <a:xfrm>
            <a:off x="1653932" y="3501008"/>
            <a:ext cx="1261884" cy="276999"/>
          </a:xfrm>
          <a:prstGeom prst="rect">
            <a:avLst/>
          </a:prstGeom>
        </p:spPr>
        <p:txBody>
          <a:bodyPr wrap="none">
            <a:spAutoFit/>
          </a:bodyPr>
          <a:lstStyle/>
          <a:p>
            <a:pPr fontAlgn="ctr"/>
            <a:r>
              <a:rPr lang="ja-JP" altLang="en-US" sz="1200" dirty="0" smtClean="0">
                <a:solidFill>
                  <a:srgbClr val="000000"/>
                </a:solidFill>
                <a:latin typeface="ＭＳ Ｐゴシック"/>
              </a:rPr>
              <a:t>拠点離島の選定</a:t>
            </a:r>
            <a:endParaRPr lang="ja-JP" altLang="en-US" sz="1200" dirty="0">
              <a:solidFill>
                <a:srgbClr val="000000"/>
              </a:solidFill>
              <a:latin typeface="ＭＳ Ｐゴシック"/>
            </a:endParaRPr>
          </a:p>
        </p:txBody>
      </p:sp>
    </p:spTree>
    <p:extLst>
      <p:ext uri="{BB962C8B-B14F-4D97-AF65-F5344CB8AC3E}">
        <p14:creationId xmlns:p14="http://schemas.microsoft.com/office/powerpoint/2010/main" val="3149819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76672"/>
            <a:ext cx="8784976" cy="648072"/>
          </a:xfrm>
        </p:spPr>
        <p:txBody>
          <a:bodyPr>
            <a:normAutofit fontScale="90000"/>
          </a:bodyPr>
          <a:lstStyle/>
          <a:p>
            <a:pPr lvl="0" algn="l"/>
            <a:r>
              <a:rPr lang="ja-JP" altLang="en-US" sz="3200" dirty="0" smtClean="0"/>
              <a:t>３．</a:t>
            </a:r>
            <a:r>
              <a:rPr lang="ja-JP" altLang="ja-JP" sz="3200" dirty="0" smtClean="0"/>
              <a:t>再生</a:t>
            </a:r>
            <a:r>
              <a:rPr lang="ja-JP" altLang="ja-JP" sz="3200" dirty="0"/>
              <a:t>可能な海洋</a:t>
            </a:r>
            <a:r>
              <a:rPr lang="ja-JP" altLang="ja-JP" sz="3200" dirty="0" smtClean="0"/>
              <a:t>エネルギー</a:t>
            </a:r>
            <a:r>
              <a:rPr lang="en-US" altLang="ja-JP" sz="3200" dirty="0" smtClean="0"/>
              <a:t/>
            </a:r>
            <a:br>
              <a:rPr lang="en-US" altLang="ja-JP" sz="3200" dirty="0" smtClean="0"/>
            </a:br>
            <a:r>
              <a:rPr lang="en-US" altLang="ja-JP" dirty="0" smtClean="0"/>
              <a:t>      </a:t>
            </a:r>
            <a:r>
              <a:rPr lang="ja-JP" altLang="ja-JP" sz="3200" dirty="0" smtClean="0"/>
              <a:t>利用</a:t>
            </a:r>
            <a:r>
              <a:rPr lang="ja-JP" altLang="ja-JP" sz="3200" dirty="0"/>
              <a:t>の</a:t>
            </a:r>
            <a:r>
              <a:rPr lang="ja-JP" altLang="ja-JP" sz="3200" dirty="0" smtClean="0"/>
              <a:t>推進</a:t>
            </a:r>
            <a:endParaRPr kumimoji="1" lang="ja-JP" altLang="en-US" sz="3200" dirty="0"/>
          </a:p>
        </p:txBody>
      </p:sp>
      <p:sp>
        <p:nvSpPr>
          <p:cNvPr id="3" name="コンテンツ プレースホルダー 2"/>
          <p:cNvSpPr>
            <a:spLocks noGrp="1"/>
          </p:cNvSpPr>
          <p:nvPr>
            <p:ph idx="1"/>
          </p:nvPr>
        </p:nvSpPr>
        <p:spPr>
          <a:xfrm>
            <a:off x="323528" y="1484784"/>
            <a:ext cx="8424936" cy="2160240"/>
          </a:xfrm>
        </p:spPr>
        <p:txBody>
          <a:bodyPr>
            <a:normAutofit/>
          </a:bodyPr>
          <a:lstStyle/>
          <a:p>
            <a:pPr algn="just">
              <a:buFont typeface="ＭＳ 明朝"/>
              <a:buChar char="①"/>
            </a:pPr>
            <a:r>
              <a:rPr lang="ja-JP" altLang="en-US" sz="1800" b="0" i="0" u="none" strike="noStrike" kern="100" baseline="0" dirty="0" smtClean="0">
                <a:latin typeface="ＭＳ ゴシック" pitchFamily="49" charset="-128"/>
                <a:ea typeface="ＭＳ ゴシック" pitchFamily="49" charset="-128"/>
              </a:rPr>
              <a:t>従来技術で対応可能な沿岸域での洋上風力発電を推進するため、適切な</a:t>
            </a:r>
            <a:endParaRPr lang="en-US" altLang="ja-JP" sz="1800" b="0" i="0" u="none" strike="noStrike" kern="100" baseline="0" dirty="0" smtClean="0">
              <a:latin typeface="ＭＳ ゴシック" pitchFamily="49" charset="-128"/>
              <a:ea typeface="ＭＳ ゴシック" pitchFamily="49" charset="-128"/>
            </a:endParaRPr>
          </a:p>
          <a:p>
            <a:pPr marL="0" indent="0" algn="just">
              <a:buNone/>
            </a:pPr>
            <a:r>
              <a:rPr lang="ja-JP" altLang="en-US" sz="1800" kern="100" dirty="0">
                <a:latin typeface="ＭＳ ゴシック" pitchFamily="49" charset="-128"/>
                <a:ea typeface="ＭＳ ゴシック" pitchFamily="49" charset="-128"/>
              </a:rPr>
              <a:t>　 </a:t>
            </a:r>
            <a:r>
              <a:rPr lang="ja-JP" altLang="en-US" sz="1800" b="0" i="0" u="none" strike="noStrike" kern="100" baseline="0" dirty="0" smtClean="0">
                <a:latin typeface="ＭＳ ゴシック" pitchFamily="49" charset="-128"/>
                <a:ea typeface="ＭＳ ゴシック" pitchFamily="49" charset="-128"/>
              </a:rPr>
              <a:t>買い取り価格の設定、関係者調整のルールづくりなどの推進</a:t>
            </a:r>
          </a:p>
          <a:p>
            <a:pPr>
              <a:buFont typeface="ＭＳ 明朝"/>
              <a:buChar char="②"/>
            </a:pPr>
            <a:r>
              <a:rPr lang="ja-JP" altLang="en-US" sz="1800" b="0" i="0" u="none" strike="noStrike" kern="100" baseline="0" dirty="0" smtClean="0">
                <a:latin typeface="ＭＳ ゴシック" pitchFamily="49" charset="-128"/>
                <a:ea typeface="ＭＳ ゴシック" pitchFamily="49" charset="-128"/>
              </a:rPr>
              <a:t>波力発電、海流・潮流発電、海洋藻類からのバイオエネルギー利用等について実用化に向けた道筋や目標の提示</a:t>
            </a:r>
          </a:p>
          <a:p>
            <a:pPr>
              <a:buFont typeface="ＭＳ 明朝"/>
              <a:buChar char="③"/>
            </a:pPr>
            <a:r>
              <a:rPr lang="ja-JP" altLang="en-US" sz="1800" b="0" i="0" u="none" strike="noStrike" kern="100" baseline="0" dirty="0" smtClean="0">
                <a:latin typeface="ＭＳ ゴシック" pitchFamily="49" charset="-128"/>
                <a:ea typeface="ＭＳ ゴシック" pitchFamily="49" charset="-128"/>
              </a:rPr>
              <a:t>再生可能な海洋エネルギー利用を促進するための実海域実験施設の整備</a:t>
            </a:r>
          </a:p>
          <a:p>
            <a:endParaRPr kumimoji="1" lang="ja-JP" altLang="en-US" dirty="0"/>
          </a:p>
        </p:txBody>
      </p:sp>
      <p:grpSp>
        <p:nvGrpSpPr>
          <p:cNvPr id="20" name="グループ化 19"/>
          <p:cNvGrpSpPr/>
          <p:nvPr/>
        </p:nvGrpSpPr>
        <p:grpSpPr>
          <a:xfrm>
            <a:off x="3735150" y="3562706"/>
            <a:ext cx="2338464" cy="2160599"/>
            <a:chOff x="4860032" y="1063769"/>
            <a:chExt cx="1955390" cy="1707714"/>
          </a:xfrm>
        </p:grpSpPr>
        <p:sp>
          <p:nvSpPr>
            <p:cNvPr id="5" name="正方形/長方形 4"/>
            <p:cNvSpPr/>
            <p:nvPr/>
          </p:nvSpPr>
          <p:spPr>
            <a:xfrm>
              <a:off x="4989874" y="1063769"/>
              <a:ext cx="1238806" cy="218937"/>
            </a:xfrm>
            <a:prstGeom prst="rect">
              <a:avLst/>
            </a:prstGeom>
          </p:spPr>
          <p:txBody>
            <a:bodyPr wrap="none">
              <a:spAutoFit/>
            </a:bodyPr>
            <a:lstStyle/>
            <a:p>
              <a:pPr>
                <a:spcBef>
                  <a:spcPct val="50000"/>
                </a:spcBef>
                <a:defRPr/>
              </a:pPr>
              <a:r>
                <a:rPr lang="ja-JP" altLang="en-US" sz="1200" b="1" dirty="0">
                  <a:ea typeface="ＭＳ Ｐゴシック" pitchFamily="50" charset="-128"/>
                </a:rPr>
                <a:t>波力</a:t>
              </a:r>
              <a:r>
                <a:rPr lang="ja-JP" altLang="en-US" sz="1200" b="1" dirty="0" smtClean="0">
                  <a:ea typeface="ＭＳ Ｐゴシック" pitchFamily="50" charset="-128"/>
                </a:rPr>
                <a:t>発電のイメージ</a:t>
              </a:r>
              <a:endParaRPr lang="ja-JP" altLang="en-US" sz="1200" b="1" dirty="0">
                <a:ea typeface="ＭＳ Ｐゴシック" pitchFamily="50" charset="-128"/>
              </a:endParaRPr>
            </a:p>
          </p:txBody>
        </p:sp>
        <p:pic>
          <p:nvPicPr>
            <p:cNvPr id="14" name="図 13" descr="三菱重工mhibridgeeng_wave.jpg"/>
            <p:cNvPicPr>
              <a:picLocks noChangeAspect="1"/>
            </p:cNvPicPr>
            <p:nvPr/>
          </p:nvPicPr>
          <p:blipFill>
            <a:blip r:embed="rId2" cstate="print"/>
            <a:stretch>
              <a:fillRect/>
            </a:stretch>
          </p:blipFill>
          <p:spPr>
            <a:xfrm>
              <a:off x="4860032" y="1340768"/>
              <a:ext cx="1955390" cy="1296144"/>
            </a:xfrm>
            <a:prstGeom prst="rect">
              <a:avLst/>
            </a:prstGeom>
            <a:ln>
              <a:noFill/>
            </a:ln>
            <a:effectLst>
              <a:softEdge rad="112500"/>
            </a:effectLst>
          </p:spPr>
        </p:pic>
        <p:sp>
          <p:nvSpPr>
            <p:cNvPr id="17" name="正方形/長方形 16"/>
            <p:cNvSpPr/>
            <p:nvPr/>
          </p:nvSpPr>
          <p:spPr>
            <a:xfrm>
              <a:off x="4860032" y="2601198"/>
              <a:ext cx="154469" cy="170285"/>
            </a:xfrm>
            <a:prstGeom prst="rect">
              <a:avLst/>
            </a:prstGeom>
          </p:spPr>
          <p:txBody>
            <a:bodyPr wrap="none">
              <a:spAutoFit/>
            </a:bodyPr>
            <a:lstStyle/>
            <a:p>
              <a:pPr>
                <a:defRPr/>
              </a:pPr>
              <a:endParaRPr lang="en-US" altLang="ja-JP" sz="800" b="1" dirty="0">
                <a:latin typeface="HG丸ｺﾞｼｯｸM-PRO" pitchFamily="50" charset="-128"/>
                <a:ea typeface="HG丸ｺﾞｼｯｸM-PRO" pitchFamily="50" charset="-128"/>
              </a:endParaRPr>
            </a:p>
          </p:txBody>
        </p:sp>
      </p:grpSp>
      <p:grpSp>
        <p:nvGrpSpPr>
          <p:cNvPr id="13" name="グループ化 12"/>
          <p:cNvGrpSpPr/>
          <p:nvPr/>
        </p:nvGrpSpPr>
        <p:grpSpPr>
          <a:xfrm>
            <a:off x="6539949" y="3545631"/>
            <a:ext cx="2160240" cy="2148673"/>
            <a:chOff x="7026391" y="1017602"/>
            <a:chExt cx="1872208" cy="1799770"/>
          </a:xfrm>
        </p:grpSpPr>
        <p:pic>
          <p:nvPicPr>
            <p:cNvPr id="15" name="図 14" descr="川崎重工＿潮流発電C3111019-2.jpg"/>
            <p:cNvPicPr>
              <a:picLocks noChangeAspect="1"/>
            </p:cNvPicPr>
            <p:nvPr/>
          </p:nvPicPr>
          <p:blipFill>
            <a:blip r:embed="rId3" cstate="print"/>
            <a:stretch>
              <a:fillRect/>
            </a:stretch>
          </p:blipFill>
          <p:spPr>
            <a:xfrm>
              <a:off x="7026391" y="1320125"/>
              <a:ext cx="1872208" cy="1316787"/>
            </a:xfrm>
            <a:prstGeom prst="rect">
              <a:avLst/>
            </a:prstGeom>
            <a:ln>
              <a:noFill/>
            </a:ln>
            <a:effectLst>
              <a:softEdge rad="112500"/>
            </a:effectLst>
          </p:spPr>
        </p:pic>
        <p:sp>
          <p:nvSpPr>
            <p:cNvPr id="16" name="正方形/長方形 15"/>
            <p:cNvSpPr/>
            <p:nvPr/>
          </p:nvSpPr>
          <p:spPr>
            <a:xfrm>
              <a:off x="7026391" y="1017602"/>
              <a:ext cx="1550702" cy="232020"/>
            </a:xfrm>
            <a:prstGeom prst="rect">
              <a:avLst/>
            </a:prstGeom>
          </p:spPr>
          <p:txBody>
            <a:bodyPr wrap="none">
              <a:spAutoFit/>
            </a:bodyPr>
            <a:lstStyle/>
            <a:p>
              <a:pPr>
                <a:spcBef>
                  <a:spcPct val="50000"/>
                </a:spcBef>
                <a:defRPr/>
              </a:pPr>
              <a:r>
                <a:rPr lang="ja-JP" altLang="en-US" sz="1200" b="1" dirty="0" smtClean="0">
                  <a:ea typeface="ＭＳ Ｐゴシック" pitchFamily="50" charset="-128"/>
                </a:rPr>
                <a:t>潮流海流発電のイメージ</a:t>
              </a:r>
              <a:endParaRPr lang="ja-JP" altLang="en-US" sz="1200" b="1" dirty="0">
                <a:ea typeface="ＭＳ Ｐゴシック" pitchFamily="50" charset="-128"/>
              </a:endParaRPr>
            </a:p>
          </p:txBody>
        </p:sp>
        <p:sp>
          <p:nvSpPr>
            <p:cNvPr id="18" name="正方形/長方形 17"/>
            <p:cNvSpPr/>
            <p:nvPr/>
          </p:nvSpPr>
          <p:spPr>
            <a:xfrm>
              <a:off x="7226395" y="2636912"/>
              <a:ext cx="160100" cy="180460"/>
            </a:xfrm>
            <a:prstGeom prst="rect">
              <a:avLst/>
            </a:prstGeom>
          </p:spPr>
          <p:txBody>
            <a:bodyPr wrap="none">
              <a:spAutoFit/>
            </a:bodyPr>
            <a:lstStyle/>
            <a:p>
              <a:pPr>
                <a:defRPr/>
              </a:pPr>
              <a:endParaRPr lang="en-US" altLang="ja-JP" sz="800" b="1" dirty="0">
                <a:latin typeface="HG丸ｺﾞｼｯｸM-PRO" pitchFamily="50" charset="-128"/>
                <a:ea typeface="HG丸ｺﾞｼｯｸM-PRO" pitchFamily="50" charset="-128"/>
              </a:endParaRPr>
            </a:p>
          </p:txBody>
        </p:sp>
      </p:grpSp>
      <p:grpSp>
        <p:nvGrpSpPr>
          <p:cNvPr id="21" name="グループ化 20"/>
          <p:cNvGrpSpPr/>
          <p:nvPr/>
        </p:nvGrpSpPr>
        <p:grpSpPr>
          <a:xfrm>
            <a:off x="378497" y="3568349"/>
            <a:ext cx="2808312" cy="2285552"/>
            <a:chOff x="6228184" y="876384"/>
            <a:chExt cx="2304256" cy="1781496"/>
          </a:xfrm>
        </p:grpSpPr>
        <p:pic>
          <p:nvPicPr>
            <p:cNvPr id="19" name="図 18" descr="洋上風力据付＿SEP方式5270.repower_thorntonbank_pilot_phase_completed.jpg"/>
            <p:cNvPicPr>
              <a:picLocks noChangeAspect="1"/>
            </p:cNvPicPr>
            <p:nvPr/>
          </p:nvPicPr>
          <p:blipFill>
            <a:blip r:embed="rId4" cstate="print"/>
            <a:stretch>
              <a:fillRect/>
            </a:stretch>
          </p:blipFill>
          <p:spPr>
            <a:xfrm>
              <a:off x="6228184" y="1124744"/>
              <a:ext cx="2304256" cy="1533136"/>
            </a:xfrm>
            <a:prstGeom prst="rect">
              <a:avLst/>
            </a:prstGeom>
          </p:spPr>
        </p:pic>
        <p:sp>
          <p:nvSpPr>
            <p:cNvPr id="22" name="正方形/長方形 21"/>
            <p:cNvSpPr/>
            <p:nvPr/>
          </p:nvSpPr>
          <p:spPr>
            <a:xfrm>
              <a:off x="6602740" y="876384"/>
              <a:ext cx="1468121" cy="215910"/>
            </a:xfrm>
            <a:prstGeom prst="rect">
              <a:avLst/>
            </a:prstGeom>
          </p:spPr>
          <p:txBody>
            <a:bodyPr wrap="none">
              <a:spAutoFit/>
            </a:bodyPr>
            <a:lstStyle/>
            <a:p>
              <a:pPr>
                <a:spcBef>
                  <a:spcPct val="50000"/>
                </a:spcBef>
                <a:defRPr/>
              </a:pPr>
              <a:r>
                <a:rPr lang="ja-JP" altLang="en-US" sz="1200" b="1" dirty="0" smtClean="0">
                  <a:ea typeface="ＭＳ Ｐゴシック" pitchFamily="50" charset="-128"/>
                </a:rPr>
                <a:t>洋上風力発電のイメージ</a:t>
              </a:r>
              <a:endParaRPr lang="ja-JP" altLang="en-US" sz="1200" b="1" dirty="0">
                <a:ea typeface="ＭＳ Ｐゴシック" pitchFamily="50" charset="-128"/>
              </a:endParaRPr>
            </a:p>
          </p:txBody>
        </p:sp>
      </p:grpSp>
      <p:sp>
        <p:nvSpPr>
          <p:cNvPr id="4" name="テキスト ボックス 3"/>
          <p:cNvSpPr txBox="1"/>
          <p:nvPr/>
        </p:nvSpPr>
        <p:spPr>
          <a:xfrm>
            <a:off x="1259632" y="6093295"/>
            <a:ext cx="6595075" cy="584775"/>
          </a:xfrm>
          <a:prstGeom prst="rect">
            <a:avLst/>
          </a:prstGeom>
          <a:noFill/>
        </p:spPr>
        <p:txBody>
          <a:bodyPr wrap="none" rtlCol="0">
            <a:spAutoFit/>
          </a:bodyPr>
          <a:lstStyle/>
          <a:p>
            <a:r>
              <a:rPr lang="ja-JP" altLang="en-US" sz="800" dirty="0" smtClean="0"/>
              <a:t>（出典）</a:t>
            </a:r>
            <a:endParaRPr lang="en-US" altLang="ja-JP" sz="800" dirty="0" smtClean="0"/>
          </a:p>
          <a:p>
            <a:r>
              <a:rPr lang="ja-JP" altLang="en-US" sz="800" dirty="0" smtClean="0"/>
              <a:t>洋上風力発電　</a:t>
            </a:r>
            <a:r>
              <a:rPr lang="en-US" altLang="ja-JP" sz="800" dirty="0" smtClean="0">
                <a:hlinkClick r:id="rId5"/>
              </a:rPr>
              <a:t>http</a:t>
            </a:r>
            <a:r>
              <a:rPr lang="en-US" altLang="ja-JP" sz="800" dirty="0">
                <a:hlinkClick r:id="rId5"/>
              </a:rPr>
              <a:t>://</a:t>
            </a:r>
            <a:r>
              <a:rPr lang="en-US" altLang="ja-JP" sz="800" dirty="0" smtClean="0">
                <a:hlinkClick r:id="rId5"/>
              </a:rPr>
              <a:t>www.oceanpowermagazine.net/2010/11/30/repower-systems-ag-signs-295-mw-contract-for-thornton-bank-offshore-wind-farm/</a:t>
            </a:r>
            <a:endParaRPr lang="en-US" altLang="ja-JP" sz="800" dirty="0" smtClean="0"/>
          </a:p>
          <a:p>
            <a:r>
              <a:rPr kumimoji="1" lang="ja-JP" altLang="en-US" sz="800" dirty="0"/>
              <a:t>波力</a:t>
            </a:r>
            <a:r>
              <a:rPr kumimoji="1" lang="ja-JP" altLang="en-US" sz="800" dirty="0" smtClean="0"/>
              <a:t>発電　　　　</a:t>
            </a:r>
            <a:r>
              <a:rPr lang="en-US" altLang="ja-JP" sz="800" dirty="0"/>
              <a:t>greenpost.way-nifty.com/</a:t>
            </a:r>
            <a:r>
              <a:rPr lang="en-US" altLang="ja-JP" sz="800" dirty="0" err="1"/>
              <a:t>softenergy</a:t>
            </a:r>
            <a:r>
              <a:rPr lang="en-US" altLang="ja-JP" sz="800" dirty="0"/>
              <a:t>/</a:t>
            </a:r>
            <a:r>
              <a:rPr lang="ja-JP" altLang="ja-JP" sz="800" dirty="0"/>
              <a:t>　</a:t>
            </a:r>
            <a:r>
              <a:rPr lang="en-US" altLang="ja-JP" sz="800" dirty="0" smtClean="0"/>
              <a:t>2011/11/post-312a.html</a:t>
            </a:r>
            <a:r>
              <a:rPr lang="ja-JP" altLang="ja-JP" sz="800" dirty="0"/>
              <a:t>　　　</a:t>
            </a:r>
            <a:endParaRPr kumimoji="1" lang="en-US" altLang="ja-JP" sz="800" dirty="0" smtClean="0"/>
          </a:p>
          <a:p>
            <a:r>
              <a:rPr lang="ja-JP" altLang="en-US" sz="800" dirty="0" smtClean="0"/>
              <a:t>潮流海流発電　</a:t>
            </a:r>
            <a:r>
              <a:rPr lang="en-US" altLang="ja-JP" sz="800" dirty="0"/>
              <a:t>www.khi.co.jp/news/detail/20111019_2.html</a:t>
            </a:r>
            <a:r>
              <a:rPr lang="ja-JP" altLang="ja-JP" sz="800" dirty="0"/>
              <a:t>　</a:t>
            </a:r>
            <a:endParaRPr kumimoji="1" lang="ja-JP" altLang="en-US" sz="800" dirty="0"/>
          </a:p>
        </p:txBody>
      </p:sp>
    </p:spTree>
    <p:extLst>
      <p:ext uri="{BB962C8B-B14F-4D97-AF65-F5344CB8AC3E}">
        <p14:creationId xmlns:p14="http://schemas.microsoft.com/office/powerpoint/2010/main" val="2374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712968" cy="1143000"/>
          </a:xfrm>
        </p:spPr>
        <p:txBody>
          <a:bodyPr>
            <a:normAutofit/>
          </a:bodyPr>
          <a:lstStyle/>
          <a:p>
            <a:pPr lvl="0" algn="l"/>
            <a:r>
              <a:rPr lang="ja-JP" altLang="en-US" sz="3200" dirty="0" smtClean="0"/>
              <a:t>４．</a:t>
            </a:r>
            <a:r>
              <a:rPr lang="ja-JP" altLang="ja-JP" sz="3200" dirty="0" smtClean="0"/>
              <a:t>沿岸域</a:t>
            </a:r>
            <a:r>
              <a:rPr lang="ja-JP" altLang="ja-JP" sz="3200" dirty="0"/>
              <a:t>における重点プロジェクトの</a:t>
            </a:r>
            <a:r>
              <a:rPr lang="ja-JP" altLang="ja-JP" sz="3200" dirty="0" smtClean="0"/>
              <a:t>推進</a:t>
            </a:r>
            <a:endParaRPr kumimoji="1" lang="ja-JP" altLang="en-US" sz="3200" dirty="0"/>
          </a:p>
        </p:txBody>
      </p:sp>
      <p:sp>
        <p:nvSpPr>
          <p:cNvPr id="3" name="コンテンツ プレースホルダー 2"/>
          <p:cNvSpPr>
            <a:spLocks noGrp="1"/>
          </p:cNvSpPr>
          <p:nvPr>
            <p:ph idx="1"/>
          </p:nvPr>
        </p:nvSpPr>
        <p:spPr>
          <a:xfrm>
            <a:off x="395536" y="1628801"/>
            <a:ext cx="4474840" cy="2736304"/>
          </a:xfrm>
        </p:spPr>
        <p:txBody>
          <a:bodyPr/>
          <a:lstStyle/>
          <a:p>
            <a:pPr algn="just">
              <a:buFont typeface="ＭＳ 明朝"/>
              <a:buChar char="①"/>
            </a:pPr>
            <a:r>
              <a:rPr lang="ja-JP" altLang="en-US" sz="1800" b="0" i="0" u="none" strike="noStrike" kern="100" baseline="0" dirty="0" smtClean="0">
                <a:latin typeface="ＭＳ ゴシック" pitchFamily="49" charset="-128"/>
                <a:ea typeface="ＭＳ ゴシック" pitchFamily="49" charset="-128"/>
              </a:rPr>
              <a:t>わが国の国際競争力を維持・向上するための国際戦略港湾や海上を利用した国際拠点空港の整備など、成長促進型プロジェクトの推進</a:t>
            </a:r>
          </a:p>
          <a:p>
            <a:pPr>
              <a:buFont typeface="ＭＳ 明朝"/>
              <a:buChar char="②"/>
            </a:pPr>
            <a:r>
              <a:rPr lang="ja-JP" altLang="en-US" sz="1800" b="0" i="0" u="none" strike="noStrike" kern="100" baseline="0" dirty="0" smtClean="0">
                <a:latin typeface="ＭＳ ゴシック" pitchFamily="49" charset="-128"/>
                <a:ea typeface="ＭＳ ゴシック" pitchFamily="49" charset="-128"/>
              </a:rPr>
              <a:t>多様な生態系を育む干潟や浅場の造成など、環境改善・再生型</a:t>
            </a:r>
            <a:r>
              <a:rPr lang="ja-JP" altLang="en-US" sz="1800" b="0" i="1" u="none" strike="noStrike" kern="100" baseline="0" dirty="0" smtClean="0">
                <a:latin typeface="ＭＳ ゴシック" pitchFamily="49" charset="-128"/>
                <a:ea typeface="ＭＳ ゴシック" pitchFamily="49" charset="-128"/>
              </a:rPr>
              <a:t>プロジェクト</a:t>
            </a:r>
            <a:r>
              <a:rPr lang="ja-JP" altLang="en-US" sz="1800" b="0" i="0" u="none" strike="noStrike" kern="100" baseline="0" dirty="0" smtClean="0">
                <a:latin typeface="ＭＳ ゴシック" pitchFamily="49" charset="-128"/>
                <a:ea typeface="ＭＳ ゴシック" pitchFamily="49" charset="-128"/>
              </a:rPr>
              <a:t>の推進</a:t>
            </a:r>
          </a:p>
          <a:p>
            <a:pPr algn="just"/>
            <a:endParaRPr lang="ja-JP" altLang="en-US" b="0" i="0" u="none" strike="noStrike" kern="100" baseline="0" dirty="0" smtClean="0">
              <a:latin typeface="Times New Roman"/>
              <a:ea typeface="ＭＳ 明朝"/>
            </a:endParaRPr>
          </a:p>
          <a:p>
            <a:endParaRPr kumimoji="1" lang="ja-JP" altLang="en-US" dirty="0"/>
          </a:p>
        </p:txBody>
      </p:sp>
      <p:pic>
        <p:nvPicPr>
          <p:cNvPr id="6" name="Picture 6" descr="inage"/>
          <p:cNvPicPr>
            <a:picLocks noChangeAspect="1" noChangeArrowheads="1"/>
          </p:cNvPicPr>
          <p:nvPr/>
        </p:nvPicPr>
        <p:blipFill>
          <a:blip r:embed="rId2" cstate="print">
            <a:extLst>
              <a:ext uri="{28A0092B-C50C-407E-A947-70E740481C1C}">
                <a14:useLocalDpi xmlns:a14="http://schemas.microsoft.com/office/drawing/2010/main" val="0"/>
              </a:ext>
            </a:extLst>
          </a:blip>
          <a:srcRect b="16184"/>
          <a:stretch>
            <a:fillRect/>
          </a:stretch>
        </p:blipFill>
        <p:spPr>
          <a:xfrm>
            <a:off x="6223418" y="1243610"/>
            <a:ext cx="2099034" cy="13212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2" descr="nojima-amamo"/>
          <p:cNvPicPr>
            <a:picLocks noChangeAspect="1" noChangeArrowheads="1"/>
          </p:cNvPicPr>
          <p:nvPr/>
        </p:nvPicPr>
        <p:blipFill>
          <a:blip r:embed="rId3" cstate="print">
            <a:extLst>
              <a:ext uri="{28A0092B-C50C-407E-A947-70E740481C1C}">
                <a14:useLocalDpi xmlns:a14="http://schemas.microsoft.com/office/drawing/2010/main" val="0"/>
              </a:ext>
            </a:extLst>
          </a:blip>
          <a:srcRect b="12753"/>
          <a:stretch>
            <a:fillRect/>
          </a:stretch>
        </p:blipFill>
        <p:spPr bwMode="auto">
          <a:xfrm>
            <a:off x="6242235" y="2845673"/>
            <a:ext cx="2080217" cy="120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6277123" y="1243610"/>
            <a:ext cx="954107" cy="310341"/>
          </a:xfrm>
          <a:prstGeom prst="rect">
            <a:avLst/>
          </a:prstGeom>
          <a:noFill/>
        </p:spPr>
        <p:txBody>
          <a:bodyPr wrap="square">
            <a:spAutoFit/>
          </a:bodyPr>
          <a:lstStyle/>
          <a:p>
            <a:pPr>
              <a:lnSpc>
                <a:spcPts val="1700"/>
              </a:lnSpc>
            </a:pPr>
            <a:r>
              <a:rPr lang="ja-JP" altLang="en-US" sz="1200" dirty="0"/>
              <a:t>砂浜の</a:t>
            </a:r>
            <a:r>
              <a:rPr lang="ja-JP" altLang="en-US" sz="1200" dirty="0" smtClean="0"/>
              <a:t>再生</a:t>
            </a:r>
            <a:endParaRPr lang="ja-JP" altLang="en-US" sz="1200" dirty="0"/>
          </a:p>
        </p:txBody>
      </p:sp>
      <p:sp>
        <p:nvSpPr>
          <p:cNvPr id="9" name="正方形/長方形 8"/>
          <p:cNvSpPr/>
          <p:nvPr/>
        </p:nvSpPr>
        <p:spPr>
          <a:xfrm>
            <a:off x="6183574" y="2847052"/>
            <a:ext cx="954107" cy="276999"/>
          </a:xfrm>
          <a:prstGeom prst="rect">
            <a:avLst/>
          </a:prstGeom>
          <a:noFill/>
        </p:spPr>
        <p:txBody>
          <a:bodyPr wrap="none">
            <a:spAutoFit/>
          </a:bodyPr>
          <a:lstStyle/>
          <a:p>
            <a:r>
              <a:rPr lang="ja-JP" altLang="en-US" sz="1200" dirty="0"/>
              <a:t>藻場の再生</a:t>
            </a:r>
          </a:p>
        </p:txBody>
      </p:sp>
      <p:pic>
        <p:nvPicPr>
          <p:cNvPr id="2050" name="Picture 2"/>
          <p:cNvPicPr>
            <a:picLocks noChangeAspect="1" noChangeArrowheads="1"/>
          </p:cNvPicPr>
          <p:nvPr/>
        </p:nvPicPr>
        <p:blipFill>
          <a:blip r:embed="rId4" cstate="print"/>
          <a:srcRect/>
          <a:stretch>
            <a:fillRect/>
          </a:stretch>
        </p:blipFill>
        <p:spPr bwMode="auto">
          <a:xfrm>
            <a:off x="4827270" y="4895156"/>
            <a:ext cx="3953688" cy="1584176"/>
          </a:xfrm>
          <a:prstGeom prst="rect">
            <a:avLst/>
          </a:prstGeom>
          <a:noFill/>
          <a:ln w="9525">
            <a:noFill/>
            <a:miter lim="800000"/>
            <a:headEnd/>
            <a:tailEnd/>
          </a:ln>
          <a:effectLst/>
        </p:spPr>
      </p:pic>
      <p:sp>
        <p:nvSpPr>
          <p:cNvPr id="22" name="正方形/長方形 21"/>
          <p:cNvSpPr/>
          <p:nvPr/>
        </p:nvSpPr>
        <p:spPr>
          <a:xfrm>
            <a:off x="5397309" y="4505293"/>
            <a:ext cx="2185214" cy="276999"/>
          </a:xfrm>
          <a:prstGeom prst="rect">
            <a:avLst/>
          </a:prstGeom>
        </p:spPr>
        <p:txBody>
          <a:bodyPr wrap="none">
            <a:spAutoFit/>
          </a:bodyPr>
          <a:lstStyle/>
          <a:p>
            <a:pPr>
              <a:tabLst>
                <a:tab pos="2514600" algn="l"/>
              </a:tabLst>
            </a:pPr>
            <a:r>
              <a:rPr lang="ja-JP" altLang="en-US" sz="1200" dirty="0" smtClean="0"/>
              <a:t>羽田空港処理容量の試算結果</a:t>
            </a:r>
          </a:p>
        </p:txBody>
      </p:sp>
      <p:grpSp>
        <p:nvGrpSpPr>
          <p:cNvPr id="12" name="グループ化 11"/>
          <p:cNvGrpSpPr/>
          <p:nvPr/>
        </p:nvGrpSpPr>
        <p:grpSpPr>
          <a:xfrm>
            <a:off x="395536" y="4072822"/>
            <a:ext cx="3982392" cy="2596451"/>
            <a:chOff x="0" y="0"/>
            <a:chExt cx="6524625" cy="4414435"/>
          </a:xfrm>
        </p:grpSpPr>
        <p:pic>
          <p:nvPicPr>
            <p:cNvPr id="13" name="Picture 2"/>
            <p:cNvPicPr>
              <a:picLocks noChangeAspect="1" noChangeArrowheads="1"/>
            </p:cNvPicPr>
            <p:nvPr/>
          </p:nvPicPr>
          <p:blipFill>
            <a:blip r:embed="rId5" cstate="print"/>
            <a:srcRect l="13939" t="14350" r="14099" b="18729"/>
            <a:stretch>
              <a:fillRect/>
            </a:stretch>
          </p:blipFill>
          <p:spPr bwMode="auto">
            <a:xfrm>
              <a:off x="0" y="0"/>
              <a:ext cx="6524625" cy="4169303"/>
            </a:xfrm>
            <a:prstGeom prst="rect">
              <a:avLst/>
            </a:prstGeom>
            <a:noFill/>
            <a:ln w="9525">
              <a:noFill/>
              <a:miter lim="800000"/>
              <a:headEnd/>
              <a:tailEnd/>
            </a:ln>
            <a:effectLst/>
          </p:spPr>
        </p:pic>
        <p:cxnSp>
          <p:nvCxnSpPr>
            <p:cNvPr id="14" name="直線コネクタ 13"/>
            <p:cNvCxnSpPr/>
            <p:nvPr/>
          </p:nvCxnSpPr>
          <p:spPr>
            <a:xfrm>
              <a:off x="1601452" y="1767230"/>
              <a:ext cx="248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304405" y="2188965"/>
              <a:ext cx="864000" cy="1800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107161" y="526405"/>
              <a:ext cx="576064" cy="1944216"/>
            </a:xfrm>
            <a:prstGeom prst="line">
              <a:avLst/>
            </a:prstGeom>
            <a:ln w="50800">
              <a:solidFill>
                <a:schemeClr val="tx1"/>
              </a:solidFill>
            </a:ln>
            <a:scene3d>
              <a:camera prst="orthographicFront">
                <a:rot lat="0" lon="0" rev="60000"/>
              </a:camera>
              <a:lightRig rig="threePt" dir="t"/>
            </a:scene3d>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4086233" y="1769022"/>
              <a:ext cx="350669" cy="0"/>
            </a:xfrm>
            <a:custGeom>
              <a:avLst/>
              <a:gdLst>
                <a:gd name="connsiteX0" fmla="*/ 0 w 152400"/>
                <a:gd name="connsiteY0" fmla="*/ 0 h 0"/>
                <a:gd name="connsiteX1" fmla="*/ 0 w 152400"/>
                <a:gd name="connsiteY1" fmla="*/ 0 h 0"/>
                <a:gd name="connsiteX2" fmla="*/ 152400 w 152400"/>
                <a:gd name="connsiteY2" fmla="*/ 0 h 0"/>
              </a:gdLst>
              <a:ahLst/>
              <a:cxnLst>
                <a:cxn ang="0">
                  <a:pos x="connsiteX0" y="connsiteY0"/>
                </a:cxn>
                <a:cxn ang="0">
                  <a:pos x="connsiteX1" y="connsiteY1"/>
                </a:cxn>
                <a:cxn ang="0">
                  <a:pos x="connsiteX2" y="connsiteY2"/>
                </a:cxn>
              </a:cxnLst>
              <a:rect l="l" t="t" r="r" b="b"/>
              <a:pathLst>
                <a:path w="152400">
                  <a:moveTo>
                    <a:pt x="0" y="0"/>
                  </a:moveTo>
                  <a:lnTo>
                    <a:pt x="0" y="0"/>
                  </a:lnTo>
                  <a:lnTo>
                    <a:pt x="152400" y="0"/>
                  </a:lnTo>
                </a:path>
              </a:pathLst>
            </a:custGeom>
            <a:ln w="50800">
              <a:solidFill>
                <a:schemeClr val="tx1"/>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ja-JP" altLang="en-US"/>
            </a:p>
          </p:txBody>
        </p:sp>
        <p:sp>
          <p:nvSpPr>
            <p:cNvPr id="18" name="テキスト ボックス 22"/>
            <p:cNvSpPr txBox="1"/>
            <p:nvPr/>
          </p:nvSpPr>
          <p:spPr>
            <a:xfrm>
              <a:off x="3779093" y="1710283"/>
              <a:ext cx="348172" cy="46166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400"/>
                <a:t>C</a:t>
              </a:r>
              <a:endParaRPr lang="en-US" altLang="ja-JP" sz="2400">
                <a:ln>
                  <a:solidFill>
                    <a:schemeClr val="tx1">
                      <a:lumMod val="50000"/>
                    </a:schemeClr>
                  </a:solidFill>
                </a:ln>
              </a:endParaRPr>
            </a:p>
          </p:txBody>
        </p:sp>
        <p:sp>
          <p:nvSpPr>
            <p:cNvPr id="19" name="テキスト ボックス 23"/>
            <p:cNvSpPr txBox="1"/>
            <p:nvPr/>
          </p:nvSpPr>
          <p:spPr>
            <a:xfrm>
              <a:off x="3515491" y="2470620"/>
              <a:ext cx="362600" cy="46166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400" dirty="0"/>
                <a:t>A</a:t>
              </a:r>
              <a:endParaRPr lang="en-US" altLang="ja-JP" sz="2400" dirty="0">
                <a:ln>
                  <a:solidFill>
                    <a:schemeClr val="tx1">
                      <a:lumMod val="50000"/>
                    </a:schemeClr>
                  </a:solidFill>
                </a:ln>
              </a:endParaRPr>
            </a:p>
          </p:txBody>
        </p:sp>
        <p:sp>
          <p:nvSpPr>
            <p:cNvPr id="20" name="テキスト ボックス 24"/>
            <p:cNvSpPr txBox="1"/>
            <p:nvPr/>
          </p:nvSpPr>
          <p:spPr>
            <a:xfrm>
              <a:off x="5435277" y="1062211"/>
              <a:ext cx="373820" cy="46166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400"/>
                <a:t>D</a:t>
              </a:r>
              <a:endParaRPr lang="en-US" altLang="ja-JP" sz="2400">
                <a:ln>
                  <a:solidFill>
                    <a:schemeClr val="tx1">
                      <a:lumMod val="50000"/>
                    </a:schemeClr>
                  </a:solidFill>
                </a:ln>
              </a:endParaRPr>
            </a:p>
          </p:txBody>
        </p:sp>
        <p:sp>
          <p:nvSpPr>
            <p:cNvPr id="21" name="テキスト ボックス 25"/>
            <p:cNvSpPr txBox="1"/>
            <p:nvPr/>
          </p:nvSpPr>
          <p:spPr>
            <a:xfrm>
              <a:off x="1546845" y="2112714"/>
              <a:ext cx="351378" cy="46166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400"/>
                <a:t>B</a:t>
              </a:r>
              <a:endParaRPr lang="en-US" altLang="ja-JP" sz="2400">
                <a:ln>
                  <a:solidFill>
                    <a:schemeClr val="tx1">
                      <a:lumMod val="50000"/>
                    </a:schemeClr>
                  </a:solidFill>
                </a:ln>
              </a:endParaRPr>
            </a:p>
          </p:txBody>
        </p:sp>
        <p:sp>
          <p:nvSpPr>
            <p:cNvPr id="23" name="フリーフォーム 22"/>
            <p:cNvSpPr/>
            <p:nvPr/>
          </p:nvSpPr>
          <p:spPr>
            <a:xfrm>
              <a:off x="1369293" y="340717"/>
              <a:ext cx="3848100" cy="1212850"/>
            </a:xfrm>
            <a:custGeom>
              <a:avLst/>
              <a:gdLst>
                <a:gd name="connsiteX0" fmla="*/ 0 w 3848100"/>
                <a:gd name="connsiteY0" fmla="*/ 1212850 h 1212850"/>
                <a:gd name="connsiteX1" fmla="*/ 0 w 3848100"/>
                <a:gd name="connsiteY1" fmla="*/ 1212850 h 1212850"/>
                <a:gd name="connsiteX2" fmla="*/ 317500 w 3848100"/>
                <a:gd name="connsiteY2" fmla="*/ 361950 h 1212850"/>
                <a:gd name="connsiteX3" fmla="*/ 1098550 w 3848100"/>
                <a:gd name="connsiteY3" fmla="*/ 0 h 1212850"/>
                <a:gd name="connsiteX4" fmla="*/ 3524250 w 3848100"/>
                <a:gd name="connsiteY4" fmla="*/ 6350 h 1212850"/>
                <a:gd name="connsiteX5" fmla="*/ 3524250 w 3848100"/>
                <a:gd name="connsiteY5" fmla="*/ 241300 h 1212850"/>
                <a:gd name="connsiteX6" fmla="*/ 3848100 w 3848100"/>
                <a:gd name="connsiteY6" fmla="*/ 1155700 h 1212850"/>
                <a:gd name="connsiteX7" fmla="*/ 2546350 w 3848100"/>
                <a:gd name="connsiteY7" fmla="*/ 1130300 h 1212850"/>
                <a:gd name="connsiteX8" fmla="*/ 2254250 w 3848100"/>
                <a:gd name="connsiteY8" fmla="*/ 1200150 h 1212850"/>
                <a:gd name="connsiteX9" fmla="*/ 0 w 3848100"/>
                <a:gd name="connsiteY9" fmla="*/ 1212850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00" h="1212850">
                  <a:moveTo>
                    <a:pt x="0" y="1212850"/>
                  </a:moveTo>
                  <a:lnTo>
                    <a:pt x="0" y="1212850"/>
                  </a:lnTo>
                  <a:lnTo>
                    <a:pt x="317500" y="361950"/>
                  </a:lnTo>
                  <a:lnTo>
                    <a:pt x="1098550" y="0"/>
                  </a:lnTo>
                  <a:lnTo>
                    <a:pt x="3524250" y="6350"/>
                  </a:lnTo>
                  <a:lnTo>
                    <a:pt x="3524250" y="241300"/>
                  </a:lnTo>
                  <a:lnTo>
                    <a:pt x="3848100" y="1155700"/>
                  </a:lnTo>
                  <a:lnTo>
                    <a:pt x="2546350" y="1130300"/>
                  </a:lnTo>
                  <a:lnTo>
                    <a:pt x="2254250" y="1200150"/>
                  </a:lnTo>
                  <a:lnTo>
                    <a:pt x="0" y="1212850"/>
                  </a:lnTo>
                  <a:close/>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4" name="フリーフォーム 23"/>
            <p:cNvSpPr/>
            <p:nvPr/>
          </p:nvSpPr>
          <p:spPr>
            <a:xfrm>
              <a:off x="4150346" y="2804790"/>
              <a:ext cx="629459" cy="355700"/>
            </a:xfrm>
            <a:custGeom>
              <a:avLst/>
              <a:gdLst>
                <a:gd name="connsiteX0" fmla="*/ 412750 w 682625"/>
                <a:gd name="connsiteY0" fmla="*/ 0 h 384175"/>
                <a:gd name="connsiteX1" fmla="*/ 571500 w 682625"/>
                <a:gd name="connsiteY1" fmla="*/ 0 h 384175"/>
                <a:gd name="connsiteX2" fmla="*/ 565150 w 682625"/>
                <a:gd name="connsiteY2" fmla="*/ 101600 h 384175"/>
                <a:gd name="connsiteX3" fmla="*/ 679450 w 682625"/>
                <a:gd name="connsiteY3" fmla="*/ 101600 h 384175"/>
                <a:gd name="connsiteX4" fmla="*/ 682625 w 682625"/>
                <a:gd name="connsiteY4" fmla="*/ 384175 h 384175"/>
                <a:gd name="connsiteX5" fmla="*/ 0 w 682625"/>
                <a:gd name="connsiteY5" fmla="*/ 377825 h 384175"/>
                <a:gd name="connsiteX6" fmla="*/ 41275 w 682625"/>
                <a:gd name="connsiteY6" fmla="*/ 295275 h 384175"/>
                <a:gd name="connsiteX7" fmla="*/ 47625 w 682625"/>
                <a:gd name="connsiteY7" fmla="*/ 184150 h 384175"/>
                <a:gd name="connsiteX8" fmla="*/ 209550 w 682625"/>
                <a:gd name="connsiteY8" fmla="*/ 180975 h 384175"/>
                <a:gd name="connsiteX9" fmla="*/ 412750 w 682625"/>
                <a:gd name="connsiteY9" fmla="*/ 0 h 384175"/>
                <a:gd name="connsiteX0" fmla="*/ 445988 w 682625"/>
                <a:gd name="connsiteY0" fmla="*/ 0 h 384175"/>
                <a:gd name="connsiteX1" fmla="*/ 571500 w 682625"/>
                <a:gd name="connsiteY1" fmla="*/ 0 h 384175"/>
                <a:gd name="connsiteX2" fmla="*/ 565150 w 682625"/>
                <a:gd name="connsiteY2" fmla="*/ 101600 h 384175"/>
                <a:gd name="connsiteX3" fmla="*/ 679450 w 682625"/>
                <a:gd name="connsiteY3" fmla="*/ 101600 h 384175"/>
                <a:gd name="connsiteX4" fmla="*/ 682625 w 682625"/>
                <a:gd name="connsiteY4" fmla="*/ 384175 h 384175"/>
                <a:gd name="connsiteX5" fmla="*/ 0 w 682625"/>
                <a:gd name="connsiteY5" fmla="*/ 377825 h 384175"/>
                <a:gd name="connsiteX6" fmla="*/ 41275 w 682625"/>
                <a:gd name="connsiteY6" fmla="*/ 295275 h 384175"/>
                <a:gd name="connsiteX7" fmla="*/ 47625 w 682625"/>
                <a:gd name="connsiteY7" fmla="*/ 184150 h 384175"/>
                <a:gd name="connsiteX8" fmla="*/ 209550 w 682625"/>
                <a:gd name="connsiteY8" fmla="*/ 180975 h 384175"/>
                <a:gd name="connsiteX9" fmla="*/ 445988 w 682625"/>
                <a:gd name="connsiteY9" fmla="*/ 0 h 384175"/>
                <a:gd name="connsiteX0" fmla="*/ 445988 w 682625"/>
                <a:gd name="connsiteY0" fmla="*/ 0 h 384175"/>
                <a:gd name="connsiteX1" fmla="*/ 571500 w 682625"/>
                <a:gd name="connsiteY1" fmla="*/ 0 h 384175"/>
                <a:gd name="connsiteX2" fmla="*/ 565150 w 682625"/>
                <a:gd name="connsiteY2" fmla="*/ 101600 h 384175"/>
                <a:gd name="connsiteX3" fmla="*/ 679450 w 682625"/>
                <a:gd name="connsiteY3" fmla="*/ 101600 h 384175"/>
                <a:gd name="connsiteX4" fmla="*/ 682625 w 682625"/>
                <a:gd name="connsiteY4" fmla="*/ 384175 h 384175"/>
                <a:gd name="connsiteX5" fmla="*/ 0 w 682625"/>
                <a:gd name="connsiteY5" fmla="*/ 377825 h 384175"/>
                <a:gd name="connsiteX6" fmla="*/ 41275 w 682625"/>
                <a:gd name="connsiteY6" fmla="*/ 295275 h 384175"/>
                <a:gd name="connsiteX7" fmla="*/ 47625 w 682625"/>
                <a:gd name="connsiteY7" fmla="*/ 184150 h 384175"/>
                <a:gd name="connsiteX8" fmla="*/ 216917 w 682625"/>
                <a:gd name="connsiteY8" fmla="*/ 207665 h 384175"/>
                <a:gd name="connsiteX9" fmla="*/ 445988 w 682625"/>
                <a:gd name="connsiteY9" fmla="*/ 0 h 384175"/>
                <a:gd name="connsiteX0" fmla="*/ 445988 w 682625"/>
                <a:gd name="connsiteY0" fmla="*/ 0 h 384175"/>
                <a:gd name="connsiteX1" fmla="*/ 571500 w 682625"/>
                <a:gd name="connsiteY1" fmla="*/ 0 h 384175"/>
                <a:gd name="connsiteX2" fmla="*/ 565150 w 682625"/>
                <a:gd name="connsiteY2" fmla="*/ 101600 h 384175"/>
                <a:gd name="connsiteX3" fmla="*/ 679450 w 682625"/>
                <a:gd name="connsiteY3" fmla="*/ 101600 h 384175"/>
                <a:gd name="connsiteX4" fmla="*/ 682625 w 682625"/>
                <a:gd name="connsiteY4" fmla="*/ 384175 h 384175"/>
                <a:gd name="connsiteX5" fmla="*/ 0 w 682625"/>
                <a:gd name="connsiteY5" fmla="*/ 377825 h 384175"/>
                <a:gd name="connsiteX6" fmla="*/ 41275 w 682625"/>
                <a:gd name="connsiteY6" fmla="*/ 295275 h 384175"/>
                <a:gd name="connsiteX7" fmla="*/ 44227 w 682625"/>
                <a:gd name="connsiteY7" fmla="*/ 198934 h 384175"/>
                <a:gd name="connsiteX8" fmla="*/ 216917 w 682625"/>
                <a:gd name="connsiteY8" fmla="*/ 207665 h 384175"/>
                <a:gd name="connsiteX9" fmla="*/ 445988 w 682625"/>
                <a:gd name="connsiteY9" fmla="*/ 0 h 384175"/>
                <a:gd name="connsiteX0" fmla="*/ 445988 w 682625"/>
                <a:gd name="connsiteY0" fmla="*/ 0 h 384175"/>
                <a:gd name="connsiteX1" fmla="*/ 571500 w 682625"/>
                <a:gd name="connsiteY1" fmla="*/ 0 h 384175"/>
                <a:gd name="connsiteX2" fmla="*/ 565150 w 682625"/>
                <a:gd name="connsiteY2" fmla="*/ 101600 h 384175"/>
                <a:gd name="connsiteX3" fmla="*/ 679450 w 682625"/>
                <a:gd name="connsiteY3" fmla="*/ 101600 h 384175"/>
                <a:gd name="connsiteX4" fmla="*/ 682625 w 682625"/>
                <a:gd name="connsiteY4" fmla="*/ 384175 h 384175"/>
                <a:gd name="connsiteX5" fmla="*/ 0 w 682625"/>
                <a:gd name="connsiteY5" fmla="*/ 377825 h 384175"/>
                <a:gd name="connsiteX6" fmla="*/ 41275 w 682625"/>
                <a:gd name="connsiteY6" fmla="*/ 295275 h 384175"/>
                <a:gd name="connsiteX7" fmla="*/ 50925 w 682625"/>
                <a:gd name="connsiteY7" fmla="*/ 213718 h 384175"/>
                <a:gd name="connsiteX8" fmla="*/ 216917 w 682625"/>
                <a:gd name="connsiteY8" fmla="*/ 207665 h 384175"/>
                <a:gd name="connsiteX9" fmla="*/ 445988 w 682625"/>
                <a:gd name="connsiteY9" fmla="*/ 0 h 384175"/>
                <a:gd name="connsiteX0" fmla="*/ 448022 w 684659"/>
                <a:gd name="connsiteY0" fmla="*/ 0 h 384175"/>
                <a:gd name="connsiteX1" fmla="*/ 573534 w 684659"/>
                <a:gd name="connsiteY1" fmla="*/ 0 h 384175"/>
                <a:gd name="connsiteX2" fmla="*/ 567184 w 684659"/>
                <a:gd name="connsiteY2" fmla="*/ 101600 h 384175"/>
                <a:gd name="connsiteX3" fmla="*/ 681484 w 684659"/>
                <a:gd name="connsiteY3" fmla="*/ 101600 h 384175"/>
                <a:gd name="connsiteX4" fmla="*/ 684659 w 684659"/>
                <a:gd name="connsiteY4" fmla="*/ 384175 h 384175"/>
                <a:gd name="connsiteX5" fmla="*/ 2034 w 684659"/>
                <a:gd name="connsiteY5" fmla="*/ 377825 h 384175"/>
                <a:gd name="connsiteX6" fmla="*/ 0 w 684659"/>
                <a:gd name="connsiteY6" fmla="*/ 214238 h 384175"/>
                <a:gd name="connsiteX7" fmla="*/ 52959 w 684659"/>
                <a:gd name="connsiteY7" fmla="*/ 213718 h 384175"/>
                <a:gd name="connsiteX8" fmla="*/ 218951 w 684659"/>
                <a:gd name="connsiteY8" fmla="*/ 207665 h 384175"/>
                <a:gd name="connsiteX9" fmla="*/ 448022 w 684659"/>
                <a:gd name="connsiteY9" fmla="*/ 0 h 384175"/>
                <a:gd name="connsiteX0" fmla="*/ 448022 w 684659"/>
                <a:gd name="connsiteY0" fmla="*/ 0 h 384175"/>
                <a:gd name="connsiteX1" fmla="*/ 573534 w 684659"/>
                <a:gd name="connsiteY1" fmla="*/ 0 h 384175"/>
                <a:gd name="connsiteX2" fmla="*/ 567184 w 684659"/>
                <a:gd name="connsiteY2" fmla="*/ 101600 h 384175"/>
                <a:gd name="connsiteX3" fmla="*/ 681484 w 684659"/>
                <a:gd name="connsiteY3" fmla="*/ 101600 h 384175"/>
                <a:gd name="connsiteX4" fmla="*/ 684659 w 684659"/>
                <a:gd name="connsiteY4" fmla="*/ 384175 h 384175"/>
                <a:gd name="connsiteX5" fmla="*/ 2034 w 684659"/>
                <a:gd name="connsiteY5" fmla="*/ 377825 h 384175"/>
                <a:gd name="connsiteX6" fmla="*/ 0 w 684659"/>
                <a:gd name="connsiteY6" fmla="*/ 214238 h 384175"/>
                <a:gd name="connsiteX7" fmla="*/ 173957 w 684659"/>
                <a:gd name="connsiteY7" fmla="*/ 210692 h 384175"/>
                <a:gd name="connsiteX8" fmla="*/ 218951 w 684659"/>
                <a:gd name="connsiteY8" fmla="*/ 207665 h 384175"/>
                <a:gd name="connsiteX9" fmla="*/ 448022 w 684659"/>
                <a:gd name="connsiteY9" fmla="*/ 0 h 384175"/>
                <a:gd name="connsiteX0" fmla="*/ 445988 w 682625"/>
                <a:gd name="connsiteY0" fmla="*/ 0 h 384175"/>
                <a:gd name="connsiteX1" fmla="*/ 571500 w 682625"/>
                <a:gd name="connsiteY1" fmla="*/ 0 h 384175"/>
                <a:gd name="connsiteX2" fmla="*/ 565150 w 682625"/>
                <a:gd name="connsiteY2" fmla="*/ 101600 h 384175"/>
                <a:gd name="connsiteX3" fmla="*/ 679450 w 682625"/>
                <a:gd name="connsiteY3" fmla="*/ 101600 h 384175"/>
                <a:gd name="connsiteX4" fmla="*/ 682625 w 682625"/>
                <a:gd name="connsiteY4" fmla="*/ 384175 h 384175"/>
                <a:gd name="connsiteX5" fmla="*/ 0 w 682625"/>
                <a:gd name="connsiteY5" fmla="*/ 377825 h 384175"/>
                <a:gd name="connsiteX6" fmla="*/ 38001 w 682625"/>
                <a:gd name="connsiteY6" fmla="*/ 208831 h 384175"/>
                <a:gd name="connsiteX7" fmla="*/ 171923 w 682625"/>
                <a:gd name="connsiteY7" fmla="*/ 210692 h 384175"/>
                <a:gd name="connsiteX8" fmla="*/ 216917 w 682625"/>
                <a:gd name="connsiteY8" fmla="*/ 207665 h 384175"/>
                <a:gd name="connsiteX9" fmla="*/ 445988 w 682625"/>
                <a:gd name="connsiteY9" fmla="*/ 0 h 384175"/>
                <a:gd name="connsiteX0" fmla="*/ 407987 w 644624"/>
                <a:gd name="connsiteY0" fmla="*/ 0 h 384175"/>
                <a:gd name="connsiteX1" fmla="*/ 533499 w 644624"/>
                <a:gd name="connsiteY1" fmla="*/ 0 h 384175"/>
                <a:gd name="connsiteX2" fmla="*/ 527149 w 644624"/>
                <a:gd name="connsiteY2" fmla="*/ 101600 h 384175"/>
                <a:gd name="connsiteX3" fmla="*/ 641449 w 644624"/>
                <a:gd name="connsiteY3" fmla="*/ 101600 h 384175"/>
                <a:gd name="connsiteX4" fmla="*/ 644624 w 644624"/>
                <a:gd name="connsiteY4" fmla="*/ 384175 h 384175"/>
                <a:gd name="connsiteX5" fmla="*/ 4415 w 644624"/>
                <a:gd name="connsiteY5" fmla="*/ 373658 h 384175"/>
                <a:gd name="connsiteX6" fmla="*/ 0 w 644624"/>
                <a:gd name="connsiteY6" fmla="*/ 208831 h 384175"/>
                <a:gd name="connsiteX7" fmla="*/ 133922 w 644624"/>
                <a:gd name="connsiteY7" fmla="*/ 210692 h 384175"/>
                <a:gd name="connsiteX8" fmla="*/ 178916 w 644624"/>
                <a:gd name="connsiteY8" fmla="*/ 207665 h 384175"/>
                <a:gd name="connsiteX9" fmla="*/ 407987 w 644624"/>
                <a:gd name="connsiteY9" fmla="*/ 0 h 384175"/>
                <a:gd name="connsiteX0" fmla="*/ 407987 w 644624"/>
                <a:gd name="connsiteY0" fmla="*/ 0 h 384175"/>
                <a:gd name="connsiteX1" fmla="*/ 533499 w 644624"/>
                <a:gd name="connsiteY1" fmla="*/ 0 h 384175"/>
                <a:gd name="connsiteX2" fmla="*/ 527149 w 644624"/>
                <a:gd name="connsiteY2" fmla="*/ 101600 h 384175"/>
                <a:gd name="connsiteX3" fmla="*/ 641449 w 644624"/>
                <a:gd name="connsiteY3" fmla="*/ 101600 h 384175"/>
                <a:gd name="connsiteX4" fmla="*/ 644624 w 644624"/>
                <a:gd name="connsiteY4" fmla="*/ 384175 h 384175"/>
                <a:gd name="connsiteX5" fmla="*/ 8731 w 644624"/>
                <a:gd name="connsiteY5" fmla="*/ 356345 h 384175"/>
                <a:gd name="connsiteX6" fmla="*/ 0 w 644624"/>
                <a:gd name="connsiteY6" fmla="*/ 208831 h 384175"/>
                <a:gd name="connsiteX7" fmla="*/ 133922 w 644624"/>
                <a:gd name="connsiteY7" fmla="*/ 210692 h 384175"/>
                <a:gd name="connsiteX8" fmla="*/ 178916 w 644624"/>
                <a:gd name="connsiteY8" fmla="*/ 207665 h 384175"/>
                <a:gd name="connsiteX9" fmla="*/ 407987 w 644624"/>
                <a:gd name="connsiteY9" fmla="*/ 0 h 384175"/>
                <a:gd name="connsiteX0" fmla="*/ 407987 w 642507"/>
                <a:gd name="connsiteY0" fmla="*/ 0 h 356345"/>
                <a:gd name="connsiteX1" fmla="*/ 533499 w 642507"/>
                <a:gd name="connsiteY1" fmla="*/ 0 h 356345"/>
                <a:gd name="connsiteX2" fmla="*/ 527149 w 642507"/>
                <a:gd name="connsiteY2" fmla="*/ 101600 h 356345"/>
                <a:gd name="connsiteX3" fmla="*/ 641449 w 642507"/>
                <a:gd name="connsiteY3" fmla="*/ 101600 h 356345"/>
                <a:gd name="connsiteX4" fmla="*/ 641425 w 642507"/>
                <a:gd name="connsiteY4" fmla="*/ 352004 h 356345"/>
                <a:gd name="connsiteX5" fmla="*/ 8731 w 642507"/>
                <a:gd name="connsiteY5" fmla="*/ 356345 h 356345"/>
                <a:gd name="connsiteX6" fmla="*/ 0 w 642507"/>
                <a:gd name="connsiteY6" fmla="*/ 208831 h 356345"/>
                <a:gd name="connsiteX7" fmla="*/ 133922 w 642507"/>
                <a:gd name="connsiteY7" fmla="*/ 210692 h 356345"/>
                <a:gd name="connsiteX8" fmla="*/ 178916 w 642507"/>
                <a:gd name="connsiteY8" fmla="*/ 207665 h 356345"/>
                <a:gd name="connsiteX9" fmla="*/ 407987 w 642507"/>
                <a:gd name="connsiteY9" fmla="*/ 0 h 356345"/>
                <a:gd name="connsiteX0" fmla="*/ 399256 w 633776"/>
                <a:gd name="connsiteY0" fmla="*/ 0 h 356345"/>
                <a:gd name="connsiteX1" fmla="*/ 524768 w 633776"/>
                <a:gd name="connsiteY1" fmla="*/ 0 h 356345"/>
                <a:gd name="connsiteX2" fmla="*/ 518418 w 633776"/>
                <a:gd name="connsiteY2" fmla="*/ 101600 h 356345"/>
                <a:gd name="connsiteX3" fmla="*/ 632718 w 633776"/>
                <a:gd name="connsiteY3" fmla="*/ 101600 h 356345"/>
                <a:gd name="connsiteX4" fmla="*/ 632694 w 633776"/>
                <a:gd name="connsiteY4" fmla="*/ 352004 h 356345"/>
                <a:gd name="connsiteX5" fmla="*/ 0 w 633776"/>
                <a:gd name="connsiteY5" fmla="*/ 356345 h 356345"/>
                <a:gd name="connsiteX6" fmla="*/ 5556 w 633776"/>
                <a:gd name="connsiteY6" fmla="*/ 211212 h 356345"/>
                <a:gd name="connsiteX7" fmla="*/ 125191 w 633776"/>
                <a:gd name="connsiteY7" fmla="*/ 210692 h 356345"/>
                <a:gd name="connsiteX8" fmla="*/ 170185 w 633776"/>
                <a:gd name="connsiteY8" fmla="*/ 207665 h 356345"/>
                <a:gd name="connsiteX9" fmla="*/ 399256 w 633776"/>
                <a:gd name="connsiteY9" fmla="*/ 0 h 356345"/>
                <a:gd name="connsiteX0" fmla="*/ 393700 w 628220"/>
                <a:gd name="connsiteY0" fmla="*/ 0 h 355700"/>
                <a:gd name="connsiteX1" fmla="*/ 519212 w 628220"/>
                <a:gd name="connsiteY1" fmla="*/ 0 h 355700"/>
                <a:gd name="connsiteX2" fmla="*/ 512862 w 628220"/>
                <a:gd name="connsiteY2" fmla="*/ 101600 h 355700"/>
                <a:gd name="connsiteX3" fmla="*/ 627162 w 628220"/>
                <a:gd name="connsiteY3" fmla="*/ 101600 h 355700"/>
                <a:gd name="connsiteX4" fmla="*/ 627138 w 628220"/>
                <a:gd name="connsiteY4" fmla="*/ 352004 h 355700"/>
                <a:gd name="connsiteX5" fmla="*/ 5904 w 628220"/>
                <a:gd name="connsiteY5" fmla="*/ 355700 h 355700"/>
                <a:gd name="connsiteX6" fmla="*/ 0 w 628220"/>
                <a:gd name="connsiteY6" fmla="*/ 211212 h 355700"/>
                <a:gd name="connsiteX7" fmla="*/ 119635 w 628220"/>
                <a:gd name="connsiteY7" fmla="*/ 210692 h 355700"/>
                <a:gd name="connsiteX8" fmla="*/ 164629 w 628220"/>
                <a:gd name="connsiteY8" fmla="*/ 207665 h 355700"/>
                <a:gd name="connsiteX9" fmla="*/ 393700 w 628220"/>
                <a:gd name="connsiteY9" fmla="*/ 0 h 355700"/>
                <a:gd name="connsiteX0" fmla="*/ 394939 w 629459"/>
                <a:gd name="connsiteY0" fmla="*/ 0 h 355700"/>
                <a:gd name="connsiteX1" fmla="*/ 520451 w 629459"/>
                <a:gd name="connsiteY1" fmla="*/ 0 h 355700"/>
                <a:gd name="connsiteX2" fmla="*/ 514101 w 629459"/>
                <a:gd name="connsiteY2" fmla="*/ 101600 h 355700"/>
                <a:gd name="connsiteX3" fmla="*/ 628401 w 629459"/>
                <a:gd name="connsiteY3" fmla="*/ 101600 h 355700"/>
                <a:gd name="connsiteX4" fmla="*/ 628377 w 629459"/>
                <a:gd name="connsiteY4" fmla="*/ 352004 h 355700"/>
                <a:gd name="connsiteX5" fmla="*/ 0 w 629459"/>
                <a:gd name="connsiteY5" fmla="*/ 355700 h 355700"/>
                <a:gd name="connsiteX6" fmla="*/ 1239 w 629459"/>
                <a:gd name="connsiteY6" fmla="*/ 211212 h 355700"/>
                <a:gd name="connsiteX7" fmla="*/ 120874 w 629459"/>
                <a:gd name="connsiteY7" fmla="*/ 210692 h 355700"/>
                <a:gd name="connsiteX8" fmla="*/ 165868 w 629459"/>
                <a:gd name="connsiteY8" fmla="*/ 207665 h 355700"/>
                <a:gd name="connsiteX9" fmla="*/ 394939 w 629459"/>
                <a:gd name="connsiteY9" fmla="*/ 0 h 3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459" h="355700">
                  <a:moveTo>
                    <a:pt x="394939" y="0"/>
                  </a:moveTo>
                  <a:lnTo>
                    <a:pt x="520451" y="0"/>
                  </a:lnTo>
                  <a:lnTo>
                    <a:pt x="514101" y="101600"/>
                  </a:lnTo>
                  <a:lnTo>
                    <a:pt x="628401" y="101600"/>
                  </a:lnTo>
                  <a:cubicBezTo>
                    <a:pt x="629459" y="195792"/>
                    <a:pt x="627319" y="257812"/>
                    <a:pt x="628377" y="352004"/>
                  </a:cubicBezTo>
                  <a:lnTo>
                    <a:pt x="0" y="355700"/>
                  </a:lnTo>
                  <a:lnTo>
                    <a:pt x="1239" y="211212"/>
                  </a:lnTo>
                  <a:lnTo>
                    <a:pt x="120874" y="210692"/>
                  </a:lnTo>
                  <a:lnTo>
                    <a:pt x="165868" y="207665"/>
                  </a:lnTo>
                  <a:lnTo>
                    <a:pt x="394939" y="0"/>
                  </a:lnTo>
                  <a:close/>
                </a:path>
              </a:pathLst>
            </a:cu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cxnSp>
          <p:nvCxnSpPr>
            <p:cNvPr id="25" name="直線コネクタ 24"/>
            <p:cNvCxnSpPr/>
            <p:nvPr/>
          </p:nvCxnSpPr>
          <p:spPr>
            <a:xfrm>
              <a:off x="1906885" y="3078435"/>
              <a:ext cx="266429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114797" y="2358355"/>
              <a:ext cx="864000" cy="18002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834877" y="1206227"/>
              <a:ext cx="2880320"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1762869" y="558156"/>
              <a:ext cx="3096344" cy="792088"/>
            </a:xfrm>
            <a:prstGeom prst="roundRect">
              <a:avLst/>
            </a:prstGeom>
            <a:noFill/>
            <a:ln w="127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9" name="テキスト ボックス 19"/>
            <p:cNvSpPr txBox="1"/>
            <p:nvPr/>
          </p:nvSpPr>
          <p:spPr>
            <a:xfrm>
              <a:off x="2742950" y="579641"/>
              <a:ext cx="1356462" cy="33855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a:solidFill>
                    <a:srgbClr val="FFFF00"/>
                  </a:solidFill>
                  <a:latin typeface="+mj-ea"/>
                  <a:ea typeface="+mj-ea"/>
                </a:rPr>
                <a:t>Ｅ滑走路新設</a:t>
              </a:r>
              <a:endParaRPr lang="en-US" altLang="ja-JP" sz="1600">
                <a:ln>
                  <a:solidFill>
                    <a:schemeClr val="tx1">
                      <a:lumMod val="50000"/>
                    </a:schemeClr>
                  </a:solidFill>
                </a:ln>
                <a:solidFill>
                  <a:srgbClr val="FFFF00"/>
                </a:solidFill>
                <a:latin typeface="+mj-ea"/>
                <a:ea typeface="+mj-ea"/>
              </a:endParaRPr>
            </a:p>
          </p:txBody>
        </p:sp>
        <p:sp>
          <p:nvSpPr>
            <p:cNvPr id="30" name="角丸四角形 29"/>
            <p:cNvSpPr/>
            <p:nvPr/>
          </p:nvSpPr>
          <p:spPr>
            <a:xfrm>
              <a:off x="4105230" y="2744809"/>
              <a:ext cx="822254" cy="464311"/>
            </a:xfrm>
            <a:prstGeom prst="roundRect">
              <a:avLst/>
            </a:prstGeom>
            <a:noFill/>
            <a:ln w="127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31" name="テキスト ボックス 20"/>
            <p:cNvSpPr txBox="1"/>
            <p:nvPr/>
          </p:nvSpPr>
          <p:spPr>
            <a:xfrm>
              <a:off x="3696792" y="3171929"/>
              <a:ext cx="2026517" cy="33855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a:solidFill>
                    <a:srgbClr val="FFFF00"/>
                  </a:solidFill>
                  <a:latin typeface="+mj-ea"/>
                  <a:ea typeface="+mj-ea"/>
                </a:rPr>
                <a:t>Ａ滑走路南側スライド</a:t>
              </a:r>
              <a:endParaRPr lang="en-US" altLang="ja-JP" sz="1600">
                <a:ln>
                  <a:solidFill>
                    <a:schemeClr val="tx1">
                      <a:lumMod val="50000"/>
                    </a:schemeClr>
                  </a:solidFill>
                </a:ln>
                <a:solidFill>
                  <a:srgbClr val="FFFF00"/>
                </a:solidFill>
                <a:latin typeface="+mj-ea"/>
                <a:ea typeface="+mj-ea"/>
              </a:endParaRPr>
            </a:p>
          </p:txBody>
        </p:sp>
        <p:sp>
          <p:nvSpPr>
            <p:cNvPr id="32" name="角丸四角形 31"/>
            <p:cNvSpPr/>
            <p:nvPr/>
          </p:nvSpPr>
          <p:spPr>
            <a:xfrm rot="3843386">
              <a:off x="365265" y="3086015"/>
              <a:ext cx="2359838" cy="297001"/>
            </a:xfrm>
            <a:prstGeom prst="roundRect">
              <a:avLst/>
            </a:prstGeom>
            <a:noFill/>
            <a:ln w="127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33" name="テキスト ボックス 21"/>
            <p:cNvSpPr txBox="1"/>
            <p:nvPr/>
          </p:nvSpPr>
          <p:spPr>
            <a:xfrm>
              <a:off x="466725" y="1782291"/>
              <a:ext cx="1576072" cy="33855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a:solidFill>
                    <a:srgbClr val="FFFF00"/>
                  </a:solidFill>
                  <a:latin typeface="+mj-ea"/>
                  <a:ea typeface="+mj-ea"/>
                </a:rPr>
                <a:t>旧Ｂ滑走路活用</a:t>
              </a:r>
              <a:endParaRPr lang="en-US" altLang="ja-JP" sz="1600">
                <a:ln>
                  <a:solidFill>
                    <a:schemeClr val="tx1">
                      <a:lumMod val="50000"/>
                    </a:schemeClr>
                  </a:solidFill>
                </a:ln>
                <a:solidFill>
                  <a:srgbClr val="FFFF00"/>
                </a:solidFill>
                <a:latin typeface="+mj-ea"/>
                <a:ea typeface="+mj-ea"/>
              </a:endParaRPr>
            </a:p>
          </p:txBody>
        </p:sp>
      </p:grpSp>
      <p:sp>
        <p:nvSpPr>
          <p:cNvPr id="34" name="正方形/長方形 33"/>
          <p:cNvSpPr/>
          <p:nvPr/>
        </p:nvSpPr>
        <p:spPr>
          <a:xfrm>
            <a:off x="410746" y="4086289"/>
            <a:ext cx="2031325" cy="276999"/>
          </a:xfrm>
          <a:prstGeom prst="rect">
            <a:avLst/>
          </a:prstGeom>
        </p:spPr>
        <p:txBody>
          <a:bodyPr wrap="none">
            <a:spAutoFit/>
          </a:bodyPr>
          <a:lstStyle/>
          <a:p>
            <a:pPr>
              <a:tabLst>
                <a:tab pos="2514600" algn="l"/>
              </a:tabLst>
            </a:pPr>
            <a:r>
              <a:rPr lang="ja-JP" altLang="en-US" sz="1200" dirty="0" smtClean="0">
                <a:solidFill>
                  <a:schemeClr val="bg1"/>
                </a:solidFill>
              </a:rPr>
              <a:t>羽田空港処理容量の拡大策</a:t>
            </a:r>
          </a:p>
        </p:txBody>
      </p:sp>
    </p:spTree>
    <p:extLst>
      <p:ext uri="{BB962C8B-B14F-4D97-AF65-F5344CB8AC3E}">
        <p14:creationId xmlns:p14="http://schemas.microsoft.com/office/powerpoint/2010/main" val="1554663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END</a:t>
            </a:r>
            <a:endParaRPr kumimoji="1" lang="ja-JP" altLang="en-US" dirty="0"/>
          </a:p>
        </p:txBody>
      </p:sp>
      <p:sp>
        <p:nvSpPr>
          <p:cNvPr id="3" name="サブタイトル 2"/>
          <p:cNvSpPr>
            <a:spLocks noGrp="1"/>
          </p:cNvSpPr>
          <p:nvPr>
            <p:ph type="subTitle" idx="1"/>
          </p:nvPr>
        </p:nvSpPr>
        <p:spPr/>
        <p:txBody>
          <a:bodyPr/>
          <a:lstStyle/>
          <a:p>
            <a:endParaRPr kumimoji="1" lang="en-US" altLang="ja-JP" dirty="0" smtClean="0"/>
          </a:p>
          <a:p>
            <a:r>
              <a:rPr lang="ja-JP" altLang="en-US" dirty="0" smtClean="0"/>
              <a:t>ご静聴ありがとうございました</a:t>
            </a:r>
            <a:endParaRPr kumimoji="1" lang="ja-JP" altLang="en-US" dirty="0"/>
          </a:p>
        </p:txBody>
      </p:sp>
    </p:spTree>
    <p:extLst>
      <p:ext uri="{BB962C8B-B14F-4D97-AF65-F5344CB8AC3E}">
        <p14:creationId xmlns:p14="http://schemas.microsoft.com/office/powerpoint/2010/main" val="20934040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TotalTime>
  <Words>535</Words>
  <Application>Microsoft Office PowerPoint</Application>
  <PresentationFormat>画面に合わせる (4:3)</PresentationFormat>
  <Paragraphs>76</Paragraphs>
  <Slides>8</Slides>
  <Notes>0</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海洋基本計画の見直しに向けた要望・提案（説明資料）</vt:lpstr>
      <vt:lpstr>（社）日本建設業連合会について</vt:lpstr>
      <vt:lpstr>海洋基本計画の見直しに向けた要望・提案</vt:lpstr>
      <vt:lpstr>１．東日本大震災を契機とした 　　海洋関連の諸課題への取組み</vt:lpstr>
      <vt:lpstr>２．海洋管理のための 　　遠隔海域における拠点離島の整備</vt:lpstr>
      <vt:lpstr>３．再生可能な海洋エネルギー       利用の推進</vt:lpstr>
      <vt:lpstr>４．沿岸域における重点プロジェクトの推進</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海洋基本計画の見直しに向けた要望・提案</dc:title>
  <dc:creator>admin</dc:creator>
  <cp:lastModifiedBy>admin</cp:lastModifiedBy>
  <cp:revision>54</cp:revision>
  <dcterms:created xsi:type="dcterms:W3CDTF">2012-04-06T04:53:00Z</dcterms:created>
  <dcterms:modified xsi:type="dcterms:W3CDTF">2012-04-25T03:52:06Z</dcterms:modified>
</cp:coreProperties>
</file>